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7"/>
  </p:notesMasterIdLst>
  <p:sldIdLst>
    <p:sldId id="256" r:id="rId2"/>
    <p:sldId id="298" r:id="rId3"/>
    <p:sldId id="311" r:id="rId4"/>
    <p:sldId id="313" r:id="rId5"/>
    <p:sldId id="314" r:id="rId6"/>
    <p:sldId id="290" r:id="rId7"/>
    <p:sldId id="316" r:id="rId8"/>
    <p:sldId id="291" r:id="rId9"/>
    <p:sldId id="292" r:id="rId10"/>
    <p:sldId id="283" r:id="rId11"/>
    <p:sldId id="284" r:id="rId12"/>
    <p:sldId id="293" r:id="rId13"/>
    <p:sldId id="282" r:id="rId14"/>
    <p:sldId id="285" r:id="rId15"/>
    <p:sldId id="297" r:id="rId16"/>
  </p:sldIdLst>
  <p:sldSz cx="12192000" cy="6858000"/>
  <p:notesSz cx="6858000" cy="9144000"/>
  <p:embeddedFontLst>
    <p:embeddedFont>
      <p:font typeface="Century Gothic" panose="020B0502020202020204" pitchFamily="34" charset="0"/>
      <p:regular r:id="rId18"/>
      <p:bold r:id="rId19"/>
      <p:italic r:id="rId20"/>
      <p:boldItalic r:id="rId21"/>
    </p:embeddedFont>
    <p:embeddedFont>
      <p:font typeface="Corbel" panose="020B0503020204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88">
          <p15:clr>
            <a:srgbClr val="747775"/>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htalPci8mMBGBQgO9J98DyjE56g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FFF"/>
    <a:srgbClr val="344EFF"/>
    <a:srgbClr val="F771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75807-DE68-974A-9F9E-27A482DF11A4}" v="523" dt="2026-01-22T11:51:02.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71"/>
    <p:restoredTop sz="87943"/>
  </p:normalViewPr>
  <p:slideViewPr>
    <p:cSldViewPr snapToGrid="0">
      <p:cViewPr varScale="1">
        <p:scale>
          <a:sx n="102" d="100"/>
          <a:sy n="102" d="100"/>
        </p:scale>
        <p:origin x="1184" y="192"/>
      </p:cViewPr>
      <p:guideLst>
        <p:guide orient="horz" pos="208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gel Daroya" userId="c08c8d4107b37af1" providerId="LiveId" clId="{092DC01D-F6A2-5E09-AEB7-970E72F93DE9}"/>
    <pc:docChg chg="undo redo custSel addSld delSld modSld sldOrd">
      <pc:chgData name="Rangel Daroya" userId="c08c8d4107b37af1" providerId="LiveId" clId="{092DC01D-F6A2-5E09-AEB7-970E72F93DE9}" dt="2026-01-22T11:53:04.220" v="20065" actId="20577"/>
      <pc:docMkLst>
        <pc:docMk/>
      </pc:docMkLst>
      <pc:sldChg chg="addSp delSp modSp mod modTransition modAnim modNotesTx">
        <pc:chgData name="Rangel Daroya" userId="c08c8d4107b37af1" providerId="LiveId" clId="{092DC01D-F6A2-5E09-AEB7-970E72F93DE9}" dt="2026-01-13T09:04:46.270" v="13296"/>
        <pc:sldMkLst>
          <pc:docMk/>
          <pc:sldMk cId="0" sldId="256"/>
        </pc:sldMkLst>
      </pc:sldChg>
      <pc:sldChg chg="addSp delSp modSp mod ord modTransition modAnim modNotesTx">
        <pc:chgData name="Rangel Daroya" userId="c08c8d4107b37af1" providerId="LiveId" clId="{092DC01D-F6A2-5E09-AEB7-970E72F93DE9}" dt="2026-01-22T11:51:30.511" v="19697" actId="207"/>
        <pc:sldMkLst>
          <pc:docMk/>
          <pc:sldMk cId="0" sldId="282"/>
        </pc:sldMkLst>
        <pc:spChg chg="add mod">
          <ac:chgData name="Rangel Daroya" userId="c08c8d4107b37af1" providerId="LiveId" clId="{092DC01D-F6A2-5E09-AEB7-970E72F93DE9}" dt="2026-01-22T11:51:30.511" v="19697" actId="207"/>
          <ac:spMkLst>
            <pc:docMk/>
            <pc:sldMk cId="0" sldId="282"/>
            <ac:spMk id="2" creationId="{5AF8EDFB-6740-4BF1-DB0B-40045681D6EB}"/>
          </ac:spMkLst>
        </pc:spChg>
        <pc:spChg chg="mod">
          <ac:chgData name="Rangel Daroya" userId="c08c8d4107b37af1" providerId="LiveId" clId="{092DC01D-F6A2-5E09-AEB7-970E72F93DE9}" dt="2026-01-22T11:51:12.621" v="19693" actId="1035"/>
          <ac:spMkLst>
            <pc:docMk/>
            <pc:sldMk cId="0" sldId="282"/>
            <ac:spMk id="409" creationId="{00000000-0000-0000-0000-000000000000}"/>
          </ac:spMkLst>
        </pc:spChg>
        <pc:spChg chg="mod">
          <ac:chgData name="Rangel Daroya" userId="c08c8d4107b37af1" providerId="LiveId" clId="{092DC01D-F6A2-5E09-AEB7-970E72F93DE9}" dt="2026-01-20T02:59:29.428" v="18936" actId="20577"/>
          <ac:spMkLst>
            <pc:docMk/>
            <pc:sldMk cId="0" sldId="282"/>
            <ac:spMk id="411" creationId="{00000000-0000-0000-0000-000000000000}"/>
          </ac:spMkLst>
        </pc:spChg>
        <pc:spChg chg="mod">
          <ac:chgData name="Rangel Daroya" userId="c08c8d4107b37af1" providerId="LiveId" clId="{092DC01D-F6A2-5E09-AEB7-970E72F93DE9}" dt="2026-01-22T11:51:12.621" v="19693" actId="1035"/>
          <ac:spMkLst>
            <pc:docMk/>
            <pc:sldMk cId="0" sldId="282"/>
            <ac:spMk id="413" creationId="{00000000-0000-0000-0000-000000000000}"/>
          </ac:spMkLst>
        </pc:spChg>
        <pc:picChg chg="mod">
          <ac:chgData name="Rangel Daroya" userId="c08c8d4107b37af1" providerId="LiveId" clId="{092DC01D-F6A2-5E09-AEB7-970E72F93DE9}" dt="2026-01-22T11:51:12.621" v="19693" actId="1035"/>
          <ac:picMkLst>
            <pc:docMk/>
            <pc:sldMk cId="0" sldId="282"/>
            <ac:picMk id="3" creationId="{AD34F3AA-0E84-F78E-1255-E888102DC0A8}"/>
          </ac:picMkLst>
        </pc:picChg>
        <pc:picChg chg="mod">
          <ac:chgData name="Rangel Daroya" userId="c08c8d4107b37af1" providerId="LiveId" clId="{092DC01D-F6A2-5E09-AEB7-970E72F93DE9}" dt="2026-01-22T11:51:12.621" v="19693" actId="1035"/>
          <ac:picMkLst>
            <pc:docMk/>
            <pc:sldMk cId="0" sldId="282"/>
            <ac:picMk id="5" creationId="{0C3A8084-DAAE-1D17-6D05-653B4CC3E1BA}"/>
          </ac:picMkLst>
        </pc:picChg>
        <pc:picChg chg="add mod">
          <ac:chgData name="Rangel Daroya" userId="c08c8d4107b37af1" providerId="LiveId" clId="{092DC01D-F6A2-5E09-AEB7-970E72F93DE9}" dt="2026-01-20T11:26:44.900" v="19643" actId="1076"/>
          <ac:picMkLst>
            <pc:docMk/>
            <pc:sldMk cId="0" sldId="282"/>
            <ac:picMk id="7" creationId="{D4C0A532-EA83-05DC-E9DB-8EE24909333B}"/>
          </ac:picMkLst>
        </pc:picChg>
      </pc:sldChg>
      <pc:sldChg chg="addSp delSp modSp mod modTransition delAnim modAnim modNotesTx">
        <pc:chgData name="Rangel Daroya" userId="c08c8d4107b37af1" providerId="LiveId" clId="{092DC01D-F6A2-5E09-AEB7-970E72F93DE9}" dt="2026-01-20T03:10:05.525" v="19556" actId="20577"/>
        <pc:sldMkLst>
          <pc:docMk/>
          <pc:sldMk cId="4093437077" sldId="283"/>
        </pc:sldMkLst>
        <pc:spChg chg="mod">
          <ac:chgData name="Rangel Daroya" userId="c08c8d4107b37af1" providerId="LiveId" clId="{092DC01D-F6A2-5E09-AEB7-970E72F93DE9}" dt="2026-01-20T03:04:52.043" v="18987" actId="21"/>
          <ac:spMkLst>
            <pc:docMk/>
            <pc:sldMk cId="4093437077" sldId="283"/>
            <ac:spMk id="2" creationId="{12FFE2DA-56DA-8270-8332-898C812347DC}"/>
          </ac:spMkLst>
        </pc:spChg>
      </pc:sldChg>
      <pc:sldChg chg="addSp delSp modSp mod modTransition addAnim delAnim modAnim modNotesTx">
        <pc:chgData name="Rangel Daroya" userId="c08c8d4107b37af1" providerId="LiveId" clId="{092DC01D-F6A2-5E09-AEB7-970E72F93DE9}" dt="2026-01-20T03:13:08.553" v="19608" actId="14100"/>
        <pc:sldMkLst>
          <pc:docMk/>
          <pc:sldMk cId="2574858000" sldId="284"/>
        </pc:sldMkLst>
        <pc:spChg chg="mod">
          <ac:chgData name="Rangel Daroya" userId="c08c8d4107b37af1" providerId="LiveId" clId="{092DC01D-F6A2-5E09-AEB7-970E72F93DE9}" dt="2026-01-20T03:13:08.553" v="19608" actId="14100"/>
          <ac:spMkLst>
            <pc:docMk/>
            <pc:sldMk cId="2574858000" sldId="284"/>
            <ac:spMk id="2" creationId="{D07C788F-3351-9C2A-866A-33A9089F2174}"/>
          </ac:spMkLst>
        </pc:spChg>
      </pc:sldChg>
      <pc:sldChg chg="addSp delSp modSp mod ord modTransition delAnim modAnim modShow">
        <pc:chgData name="Rangel Daroya" userId="c08c8d4107b37af1" providerId="LiveId" clId="{092DC01D-F6A2-5E09-AEB7-970E72F93DE9}" dt="2026-01-13T09:04:46.270" v="13296"/>
        <pc:sldMkLst>
          <pc:docMk/>
          <pc:sldMk cId="4132838685" sldId="285"/>
        </pc:sldMkLst>
      </pc:sldChg>
      <pc:sldChg chg="addSp delSp modSp mod modTransition modAnim modNotesTx">
        <pc:chgData name="Rangel Daroya" userId="c08c8d4107b37af1" providerId="LiveId" clId="{092DC01D-F6A2-5E09-AEB7-970E72F93DE9}" dt="2026-01-20T02:53:29.586" v="18694" actId="20577"/>
        <pc:sldMkLst>
          <pc:docMk/>
          <pc:sldMk cId="3413830411" sldId="290"/>
        </pc:sldMkLst>
      </pc:sldChg>
      <pc:sldChg chg="delSp modSp mod modTransition modAnim modNotesTx">
        <pc:chgData name="Rangel Daroya" userId="c08c8d4107b37af1" providerId="LiveId" clId="{092DC01D-F6A2-5E09-AEB7-970E72F93DE9}" dt="2026-01-20T02:30:49.952" v="17414" actId="20577"/>
        <pc:sldMkLst>
          <pc:docMk/>
          <pc:sldMk cId="614680668" sldId="291"/>
        </pc:sldMkLst>
      </pc:sldChg>
      <pc:sldChg chg="addSp delSp modSp mod modTransition delAnim modAnim modNotesTx">
        <pc:chgData name="Rangel Daroya" userId="c08c8d4107b37af1" providerId="LiveId" clId="{092DC01D-F6A2-5E09-AEB7-970E72F93DE9}" dt="2026-01-20T11:28:12.363" v="19653"/>
        <pc:sldMkLst>
          <pc:docMk/>
          <pc:sldMk cId="4151806765" sldId="292"/>
        </pc:sldMkLst>
        <pc:spChg chg="mod">
          <ac:chgData name="Rangel Daroya" userId="c08c8d4107b37af1" providerId="LiveId" clId="{092DC01D-F6A2-5E09-AEB7-970E72F93DE9}" dt="2026-01-20T02:32:22.886" v="17632" actId="20577"/>
          <ac:spMkLst>
            <pc:docMk/>
            <pc:sldMk cId="4151806765" sldId="292"/>
            <ac:spMk id="2" creationId="{489B801B-73BD-BB10-F76B-49BD34A83BF6}"/>
          </ac:spMkLst>
        </pc:spChg>
        <pc:spChg chg="add mod">
          <ac:chgData name="Rangel Daroya" userId="c08c8d4107b37af1" providerId="LiveId" clId="{092DC01D-F6A2-5E09-AEB7-970E72F93DE9}" dt="2026-01-20T11:27:23.221" v="19649"/>
          <ac:spMkLst>
            <pc:docMk/>
            <pc:sldMk cId="4151806765" sldId="292"/>
            <ac:spMk id="3" creationId="{E88E9393-7FBD-C677-5488-C2F9966F3CD9}"/>
          </ac:spMkLst>
        </pc:spChg>
        <pc:spChg chg="add mod">
          <ac:chgData name="Rangel Daroya" userId="c08c8d4107b37af1" providerId="LiveId" clId="{092DC01D-F6A2-5E09-AEB7-970E72F93DE9}" dt="2026-01-20T11:27:23.221" v="19649"/>
          <ac:spMkLst>
            <pc:docMk/>
            <pc:sldMk cId="4151806765" sldId="292"/>
            <ac:spMk id="5" creationId="{633C8952-F180-B8B0-CD81-FE0084E650BD}"/>
          </ac:spMkLst>
        </pc:spChg>
        <pc:spChg chg="add mod">
          <ac:chgData name="Rangel Daroya" userId="c08c8d4107b37af1" providerId="LiveId" clId="{092DC01D-F6A2-5E09-AEB7-970E72F93DE9}" dt="2026-01-20T11:27:52.688" v="19652"/>
          <ac:spMkLst>
            <pc:docMk/>
            <pc:sldMk cId="4151806765" sldId="292"/>
            <ac:spMk id="9" creationId="{46B0DA16-3056-C515-20FB-A0259DA7C867}"/>
          </ac:spMkLst>
        </pc:spChg>
      </pc:sldChg>
      <pc:sldChg chg="addSp delSp modSp new mod ord modTransition delAnim modAnim modShow modNotesTx">
        <pc:chgData name="Rangel Daroya" userId="c08c8d4107b37af1" providerId="LiveId" clId="{092DC01D-F6A2-5E09-AEB7-970E72F93DE9}" dt="2026-01-22T11:53:04.220" v="20065" actId="20577"/>
        <pc:sldMkLst>
          <pc:docMk/>
          <pc:sldMk cId="2649874026" sldId="293"/>
        </pc:sldMkLst>
        <pc:spChg chg="mod">
          <ac:chgData name="Rangel Daroya" userId="c08c8d4107b37af1" providerId="LiveId" clId="{092DC01D-F6A2-5E09-AEB7-970E72F93DE9}" dt="2026-01-20T09:14:19.133" v="19626" actId="20577"/>
          <ac:spMkLst>
            <pc:docMk/>
            <pc:sldMk cId="2649874026" sldId="293"/>
            <ac:spMk id="2" creationId="{53EB798F-FB96-042E-C9B8-A9C41419253D}"/>
          </ac:spMkLst>
        </pc:spChg>
        <pc:picChg chg="add mod">
          <ac:chgData name="Rangel Daroya" userId="c08c8d4107b37af1" providerId="LiveId" clId="{092DC01D-F6A2-5E09-AEB7-970E72F93DE9}" dt="2026-01-20T11:26:02.539" v="19637" actId="1076"/>
          <ac:picMkLst>
            <pc:docMk/>
            <pc:sldMk cId="2649874026" sldId="293"/>
            <ac:picMk id="5" creationId="{87122838-179C-5E98-2343-5D31728FD075}"/>
          </ac:picMkLst>
        </pc:picChg>
      </pc:sldChg>
      <pc:sldChg chg="delSp modSp add mod ord modTransition delAnim modAnim modShow">
        <pc:chgData name="Rangel Daroya" userId="c08c8d4107b37af1" providerId="LiveId" clId="{092DC01D-F6A2-5E09-AEB7-970E72F93DE9}" dt="2026-01-13T09:04:46.270" v="13296"/>
        <pc:sldMkLst>
          <pc:docMk/>
          <pc:sldMk cId="1985897694" sldId="297"/>
        </pc:sldMkLst>
      </pc:sldChg>
      <pc:sldChg chg="addSp delSp modSp new mod ord modTransition modAnim modShow modNotesTx">
        <pc:chgData name="Rangel Daroya" userId="c08c8d4107b37af1" providerId="LiveId" clId="{092DC01D-F6A2-5E09-AEB7-970E72F93DE9}" dt="2026-01-13T11:51:02.026" v="14447" actId="20577"/>
        <pc:sldMkLst>
          <pc:docMk/>
          <pc:sldMk cId="1025566047" sldId="298"/>
        </pc:sldMkLst>
      </pc:sldChg>
      <pc:sldChg chg="addSp delSp modSp add mod modTransition modAnim modNotesTx">
        <pc:chgData name="Rangel Daroya" userId="c08c8d4107b37af1" providerId="LiveId" clId="{092DC01D-F6A2-5E09-AEB7-970E72F93DE9}" dt="2026-01-13T12:08:01.713" v="15254" actId="20577"/>
        <pc:sldMkLst>
          <pc:docMk/>
          <pc:sldMk cId="2409668897" sldId="311"/>
        </pc:sldMkLst>
      </pc:sldChg>
      <pc:sldChg chg="addSp delSp modSp new mod modTransition modAnim modNotesTx">
        <pc:chgData name="Rangel Daroya" userId="c08c8d4107b37af1" providerId="LiveId" clId="{092DC01D-F6A2-5E09-AEB7-970E72F93DE9}" dt="2026-01-20T02:58:50.857" v="18934" actId="20577"/>
        <pc:sldMkLst>
          <pc:docMk/>
          <pc:sldMk cId="4275528537" sldId="313"/>
        </pc:sldMkLst>
        <pc:spChg chg="mod">
          <ac:chgData name="Rangel Daroya" userId="c08c8d4107b37af1" providerId="LiveId" clId="{092DC01D-F6A2-5E09-AEB7-970E72F93DE9}" dt="2026-01-13T13:04:03.315" v="15296" actId="20577"/>
          <ac:spMkLst>
            <pc:docMk/>
            <pc:sldMk cId="4275528537" sldId="313"/>
            <ac:spMk id="2" creationId="{03B3F120-FA0B-FB24-F360-EA7915D2C09A}"/>
          </ac:spMkLst>
        </pc:spChg>
        <pc:picChg chg="add mod">
          <ac:chgData name="Rangel Daroya" userId="c08c8d4107b37af1" providerId="LiveId" clId="{092DC01D-F6A2-5E09-AEB7-970E72F93DE9}" dt="2026-01-13T13:03:08.069" v="15260" actId="1076"/>
          <ac:picMkLst>
            <pc:docMk/>
            <pc:sldMk cId="4275528537" sldId="313"/>
            <ac:picMk id="3" creationId="{C4870DF7-A0D8-7306-644F-10B76E6BBDBB}"/>
          </ac:picMkLst>
        </pc:picChg>
      </pc:sldChg>
      <pc:sldChg chg="delSp add modTransition modAnim modNotesTx">
        <pc:chgData name="Rangel Daroya" userId="c08c8d4107b37af1" providerId="LiveId" clId="{092DC01D-F6A2-5E09-AEB7-970E72F93DE9}" dt="2026-01-20T03:08:59.767" v="19284" actId="20577"/>
        <pc:sldMkLst>
          <pc:docMk/>
          <pc:sldMk cId="18107235" sldId="314"/>
        </pc:sldMkLst>
      </pc:sldChg>
      <pc:sldChg chg="delSp modTransition modAnim modNotesTx">
        <pc:chgData name="Rangel Daroya" userId="c08c8d4107b37af1" providerId="LiveId" clId="{092DC01D-F6A2-5E09-AEB7-970E72F93DE9}" dt="2026-01-20T02:28:52.645" v="17106" actId="20577"/>
        <pc:sldMkLst>
          <pc:docMk/>
          <pc:sldMk cId="3811804264" sldId="31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8:07:05.301"/>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25ac4584ee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325ac4584ee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p:txBody>
      </p:sp>
      <p:sp>
        <p:nvSpPr>
          <p:cNvPr id="107" name="Google Shape;107;g325ac4584ee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look at the performance for river segmentation. The y-axis is F1 Score, where higher is better.</a:t>
            </a:r>
          </a:p>
          <a:p>
            <a:r>
              <a:rPr lang="en-US" dirty="0"/>
              <a:t>- This is what you get when you threshold with NDWI</a:t>
            </a:r>
          </a:p>
          <a:p>
            <a:r>
              <a:rPr lang="en-US" dirty="0"/>
              <a:t>- This is what you get when you use a baseline custom CNN trained on </a:t>
            </a:r>
            <a:r>
              <a:rPr lang="en-US" dirty="0" err="1"/>
              <a:t>PlanetScope</a:t>
            </a:r>
            <a:endParaRPr lang="en-US" dirty="0"/>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always want to be above dotted line, and we always are</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4495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we look at results for river width estimation. The y-axis here is the median absolute error, so lower is better.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always want to be below dotted line, and we always are</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8629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example, SWOT uses radar interferometry so it can be less sensitive to clouds when compared to optical data from </a:t>
            </a:r>
            <a:r>
              <a:rPr lang="en-US" dirty="0" err="1"/>
              <a:t>PlanetScope</a:t>
            </a:r>
            <a:r>
              <a:rPr lang="en-US" dirty="0"/>
              <a:t> or Sentinel2, but its lower resolution when estimating </a:t>
            </a:r>
            <a:r>
              <a:rPr lang="en-US" dirty="0" err="1"/>
              <a:t>wdiths</a:t>
            </a:r>
            <a:r>
              <a:rPr lang="en-US" dirty="0"/>
              <a:t> can affect performance. So these considerations</a:t>
            </a:r>
          </a:p>
          <a:p>
            <a:r>
              <a:rPr lang="en-US" dirty="0"/>
              <a:t>So we’re excited to see this dataset being used and allow us to gain more insights about rivers at a </a:t>
            </a:r>
            <a:r>
              <a:rPr lang="en-US"/>
              <a:t>global scale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150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25ac4584ee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325ac4584ee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03" name="Google Shape;403;g325ac4584ee_0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78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River monitoring has become important at a global scale</a:t>
            </a:r>
          </a:p>
          <a:p>
            <a:r>
              <a:rPr lang="en-US" dirty="0"/>
              <a:t>Because it influences ecosystems, agriculture, …</a:t>
            </a:r>
          </a:p>
          <a:p>
            <a:r>
              <a:rPr lang="en-US" dirty="0"/>
              <a:t>As an example, the picture at the top shows the Euphrates river which directly impacts the </a:t>
            </a:r>
            <a:r>
              <a:rPr lang="en-US" dirty="0" err="1"/>
              <a:t>keban</a:t>
            </a:r>
            <a:r>
              <a:rPr lang="en-US" dirty="0"/>
              <a:t> dam reservoir . This reservoir can be used for flood control, drinking water, and power</a:t>
            </a:r>
          </a:p>
          <a:p>
            <a:r>
              <a:rPr lang="en-US" dirty="0"/>
              <a:t>The picture at the bottom shows an Atlantic salmon in its river habitat, illustrating that river conditions also affect ecosystems within it</a:t>
            </a:r>
          </a:p>
          <a:p>
            <a:endParaRPr lang="en-US" dirty="0"/>
          </a:p>
          <a:p>
            <a:r>
              <a:rPr lang="en-US" dirty="0"/>
              <a:t>As a result, remote sensing has become important for getting information about these rivers at frequent global scales</a:t>
            </a:r>
          </a:p>
          <a:p>
            <a:r>
              <a:rPr lang="en-US" dirty="0"/>
              <a:t>Through satellites, images can be taken at regular intervals, while covering a large portion of the Earth’s surface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571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46280-E8A1-8DC4-5543-9DB4AF0BAB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4E7D3-949F-9863-B732-103E9861A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35698-B0E2-D479-3D4B-F70F1657A4BA}"/>
              </a:ext>
            </a:extLst>
          </p:cNvPr>
          <p:cNvSpPr>
            <a:spLocks noGrp="1"/>
          </p:cNvSpPr>
          <p:nvPr>
            <p:ph type="body" idx="1"/>
          </p:nvPr>
        </p:nvSpPr>
        <p:spPr/>
        <p:txBody>
          <a:bodyPr/>
          <a:lstStyle/>
          <a:p>
            <a:pPr>
              <a:buFontTx/>
              <a:buChar char="-"/>
            </a:pPr>
            <a:r>
              <a:rPr lang="en-US" dirty="0"/>
              <a:t>In addition to river monitoring in general, it’s equally important to monitor rivers at fine scales, especially for hydrological modeling</a:t>
            </a:r>
          </a:p>
          <a:p>
            <a:pPr>
              <a:buFontTx/>
              <a:buChar char="-"/>
            </a:pPr>
            <a:r>
              <a:rPr lang="en-US" dirty="0"/>
              <a:t>The finer scales are important to track dynamic processes that have space-time interactions. A concrete example is estimating river flow.</a:t>
            </a:r>
          </a:p>
          <a:p>
            <a:pPr>
              <a:buFontTx/>
              <a:buChar char="-"/>
            </a:pPr>
            <a:r>
              <a:rPr lang="en-US" dirty="0"/>
              <a:t>However, it is challenging to do this because to do this, we need to handle narrow rivers, sediment-rich rivers, shadows and so on</a:t>
            </a:r>
          </a:p>
          <a:p>
            <a:pPr>
              <a:buFontTx/>
              <a:buChar char="-"/>
            </a:pPr>
            <a:r>
              <a:rPr lang="en-US" dirty="0"/>
              <a:t>So looking at these sample satellite images at the bottom, when these are present, it becomes harder to pinpoint exactly where the river is and do analyses. Visually, it becomes more challenging.</a:t>
            </a:r>
          </a:p>
        </p:txBody>
      </p:sp>
      <p:sp>
        <p:nvSpPr>
          <p:cNvPr id="4" name="Slide Number Placeholder 3">
            <a:extLst>
              <a:ext uri="{FF2B5EF4-FFF2-40B4-BE49-F238E27FC236}">
                <a16:creationId xmlns:a16="http://schemas.microsoft.com/office/drawing/2014/main" id="{007644B6-5DE7-20BD-CA3A-13FAF4A6FB54}"/>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370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some of these issues, a satellite mission called SWOT was launched.</a:t>
            </a:r>
          </a:p>
          <a:p>
            <a:r>
              <a:rPr lang="en-US" dirty="0"/>
              <a:t>It was developed by NASA and CNES, launched it 2022</a:t>
            </a:r>
          </a:p>
          <a:p>
            <a:r>
              <a:rPr lang="en-US" dirty="0"/>
              <a:t>It uses radar interferometry </a:t>
            </a:r>
          </a:p>
          <a:p>
            <a:r>
              <a:rPr lang="en-US" dirty="0"/>
              <a:t>It also estimates widths, but these are of lower resolution.</a:t>
            </a:r>
          </a:p>
          <a:p>
            <a:r>
              <a:rPr lang="en-US" dirty="0"/>
              <a:t>And because these are lower resolution, its width estimates tend to be inaccurate</a:t>
            </a:r>
          </a:p>
          <a:p>
            <a:r>
              <a:rPr lang="en-US" dirty="0"/>
              <a:t>Let’s look at a concrete example on how the lower resolution can affect the accuracy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088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a:extLst>
            <a:ext uri="{FF2B5EF4-FFF2-40B4-BE49-F238E27FC236}">
              <a16:creationId xmlns:a16="http://schemas.microsoft.com/office/drawing/2014/main" id="{72DC1228-CF7E-0643-BA44-2E04340F2513}"/>
            </a:ext>
          </a:extLst>
        </p:cNvPr>
        <p:cNvGrpSpPr/>
        <p:nvPr/>
      </p:nvGrpSpPr>
      <p:grpSpPr>
        <a:xfrm>
          <a:off x="0" y="0"/>
          <a:ext cx="0" cy="0"/>
          <a:chOff x="0" y="0"/>
          <a:chExt cx="0" cy="0"/>
        </a:xfrm>
      </p:grpSpPr>
      <p:sp>
        <p:nvSpPr>
          <p:cNvPr id="117" name="Google Shape;117;g32b8ddee2bd_0_0:notes">
            <a:extLst>
              <a:ext uri="{FF2B5EF4-FFF2-40B4-BE49-F238E27FC236}">
                <a16:creationId xmlns:a16="http://schemas.microsoft.com/office/drawing/2014/main" id="{BD64D7CF-8B2B-405C-06BF-EEAA366F543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32b8ddee2bd_0_0:notes">
            <a:extLst>
              <a:ext uri="{FF2B5EF4-FFF2-40B4-BE49-F238E27FC236}">
                <a16:creationId xmlns:a16="http://schemas.microsoft.com/office/drawing/2014/main" id="{56362C80-7EA0-DC7D-F710-452B3B267C7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Tx/>
              <a:buChar char="-"/>
            </a:pPr>
            <a:r>
              <a:rPr lang="en-US" dirty="0"/>
              <a:t>To illustrate, let’s look at a sample satellite image of a river at 10m/pixel resolution, the typical resolution for a Sentinel-2 imagery, which is widely used for satellite image tasks. This is a 50 meter wide river, about 1.5km long</a:t>
            </a:r>
          </a:p>
          <a:p>
            <a:pPr marL="171450" lvl="0" indent="-171450" algn="l" rtl="0">
              <a:lnSpc>
                <a:spcPct val="100000"/>
              </a:lnSpc>
              <a:spcBef>
                <a:spcPts val="0"/>
              </a:spcBef>
              <a:spcAft>
                <a:spcPts val="0"/>
              </a:spcAft>
              <a:buSzPts val="1400"/>
              <a:buFontTx/>
              <a:buChar char="-"/>
            </a:pPr>
            <a:r>
              <a:rPr lang="en-US" dirty="0"/>
              <a:t>The first step is to find where the river water is. And let’s say this is what we label manually, which corresponds to this area</a:t>
            </a:r>
          </a:p>
          <a:p>
            <a:pPr marL="171450" lvl="0" indent="-171450" algn="l" rtl="0">
              <a:lnSpc>
                <a:spcPct val="100000"/>
              </a:lnSpc>
              <a:spcBef>
                <a:spcPts val="0"/>
              </a:spcBef>
              <a:spcAft>
                <a:spcPts val="0"/>
              </a:spcAft>
              <a:buSzPts val="1400"/>
              <a:buFontTx/>
              <a:buChar char="-"/>
            </a:pPr>
            <a:r>
              <a:rPr lang="en-US" dirty="0"/>
              <a:t>Now let’s say we make a single pixel mistake along the boundary shown in red here. Now the area increases significantly, which then affects estimates like width</a:t>
            </a:r>
          </a:p>
          <a:p>
            <a:pPr marL="171450" lvl="0" indent="-171450" algn="l" rtl="0">
              <a:lnSpc>
                <a:spcPct val="100000"/>
              </a:lnSpc>
              <a:spcBef>
                <a:spcPts val="0"/>
              </a:spcBef>
              <a:spcAft>
                <a:spcPts val="0"/>
              </a:spcAft>
              <a:buSzPts val="1400"/>
              <a:buFontTx/>
              <a:buChar char="-"/>
            </a:pPr>
            <a:r>
              <a:rPr lang="en-US" dirty="0"/>
              <a:t>However, if we had a higher resolution image of 3m/pixel, and we do the same thing….</a:t>
            </a:r>
          </a:p>
          <a:p>
            <a:pPr marL="171450" lvl="0" indent="-171450" algn="l" rtl="0">
              <a:lnSpc>
                <a:spcPct val="100000"/>
              </a:lnSpc>
              <a:spcBef>
                <a:spcPts val="0"/>
              </a:spcBef>
              <a:spcAft>
                <a:spcPts val="0"/>
              </a:spcAft>
              <a:buSzPts val="1400"/>
              <a:buFontTx/>
              <a:buChar char="-"/>
            </a:pPr>
            <a:r>
              <a:rPr lang="en-US" dirty="0"/>
              <a:t>So how do we resolve this gap in performance?</a:t>
            </a:r>
          </a:p>
        </p:txBody>
      </p:sp>
      <p:sp>
        <p:nvSpPr>
          <p:cNvPr id="119" name="Google Shape;119;g32b8ddee2bd_0_0:notes">
            <a:extLst>
              <a:ext uri="{FF2B5EF4-FFF2-40B4-BE49-F238E27FC236}">
                <a16:creationId xmlns:a16="http://schemas.microsoft.com/office/drawing/2014/main" id="{5431E3A5-9999-CD80-3C68-51ED2C886D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30698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the </a:t>
            </a:r>
            <a:r>
              <a:rPr lang="en-US" dirty="0" err="1"/>
              <a:t>RiverScope</a:t>
            </a:r>
            <a:r>
              <a:rPr lang="en-US" dirty="0"/>
              <a:t> dataset. Our dataset is a high-resolution river masking dataset composed of</a:t>
            </a:r>
          </a:p>
          <a:p>
            <a:pPr>
              <a:buFontTx/>
              <a:buChar char="-"/>
            </a:pPr>
            <a:r>
              <a:rPr lang="en-US" dirty="0"/>
              <a:t>High-resolution satellite images from </a:t>
            </a:r>
            <a:r>
              <a:rPr lang="en-US" dirty="0" err="1"/>
              <a:t>PlanetScope</a:t>
            </a:r>
            <a:r>
              <a:rPr lang="en-US" dirty="0"/>
              <a:t> at 3m/pixel</a:t>
            </a:r>
          </a:p>
          <a:p>
            <a:pPr>
              <a:buFontTx/>
              <a:buChar char="-"/>
            </a:pPr>
            <a:r>
              <a:rPr lang="en-US" dirty="0"/>
              <a:t>Accompanied by expert-labeled water masks of the same resolution. These labels were manually and carefully labeled by the hydrologists in our team, making sure water pixels were accurately identified. This is especially critical along river boundaries where pixels can be easily confused between vegetation and water pixels.</a:t>
            </a:r>
          </a:p>
          <a:p>
            <a:pPr>
              <a:buFontTx/>
              <a:buChar char="-"/>
            </a:pPr>
            <a:r>
              <a:rPr lang="en-US" dirty="0"/>
              <a:t>We also include data from Sentinel-2</a:t>
            </a:r>
          </a:p>
          <a:p>
            <a:pPr>
              <a:buFontTx/>
              <a:buChar char="-"/>
            </a:pPr>
            <a:r>
              <a:rPr lang="en-US" dirty="0"/>
              <a:t>Data from SWOT which includes precise river heights</a:t>
            </a:r>
          </a:p>
          <a:p>
            <a:pPr>
              <a:buFontTx/>
              <a:buChar char="-"/>
            </a:pPr>
            <a:r>
              <a:rPr lang="en-US" dirty="0"/>
              <a:t>And also the River Database that contains approximate locations of rivers with corresponding names. For example it defines lines where the Mississippi river is found historically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2417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data are co-registered in space and time for easy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456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distribution of our dataset</a:t>
            </a:r>
          </a:p>
          <a:p>
            <a:r>
              <a:rPr lang="en-US" dirty="0"/>
              <a:t>We note that it is a high latitude dataset, because we take data along SWOT’s fast sampling orbit to maximize overlap with available SWOT data</a:t>
            </a:r>
          </a:p>
          <a:p>
            <a:r>
              <a:rPr lang="en-US" dirty="0"/>
              <a:t>We also sample for varying river widths ranging from about 50 meters to more than 1 kilometer wide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6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so we have this dataset. The next question is: does it actually help with river monitoring tasks?</a:t>
            </a:r>
          </a:p>
          <a:p>
            <a:r>
              <a:rPr lang="en-US" dirty="0"/>
              <a:t>We look into two tasks for river monitoring: river segmentation and width estimation</a:t>
            </a:r>
          </a:p>
          <a:p>
            <a:r>
              <a:rPr lang="en-US" dirty="0"/>
              <a:t>So how that looks is we take the high resolution imagery as input to our model, which outputs the river segmentation. From there, we derive the river width estimates</a:t>
            </a:r>
          </a:p>
          <a:p>
            <a:endParaRPr lang="en-US" dirty="0"/>
          </a:p>
          <a:p>
            <a:r>
              <a:rPr lang="en-US" dirty="0"/>
              <a:t>To illustrate the benefit of our </a:t>
            </a:r>
            <a:r>
              <a:rPr lang="en-US" dirty="0" err="1"/>
              <a:t>RiverScope</a:t>
            </a:r>
            <a:r>
              <a:rPr lang="en-US" dirty="0"/>
              <a:t> dataset, we experiment with different segmentation models, encoders, and pre-training methods</a:t>
            </a:r>
          </a:p>
          <a:p>
            <a:r>
              <a:rPr lang="en-US" dirty="0"/>
              <a:t>Encoders range from CNNs to transformers</a:t>
            </a:r>
          </a:p>
          <a:p>
            <a:r>
              <a:rPr lang="en-US" dirty="0"/>
              <a:t>While pre-training looks into both satellite-based pre-training like Prithvi and </a:t>
            </a:r>
            <a:r>
              <a:rPr lang="en-US" dirty="0" err="1"/>
              <a:t>Satlas</a:t>
            </a:r>
            <a:r>
              <a:rPr lang="en-US" dirty="0"/>
              <a:t>, and also non-satellite pre-training like ImageNet and CLIP</a:t>
            </a:r>
          </a:p>
          <a:p>
            <a:endParaRPr lang="en-US" dirty="0"/>
          </a:p>
          <a:p>
            <a:r>
              <a:rPr lang="en-US" dirty="0"/>
              <a:t>We then compare the performance against (1) previous models that use high-resolution </a:t>
            </a:r>
            <a:r>
              <a:rPr lang="en-US" dirty="0" err="1"/>
              <a:t>planetscope</a:t>
            </a:r>
            <a:r>
              <a:rPr lang="en-US" dirty="0"/>
              <a:t> imagery as well. One of which is widely used in the hydrology community called NDWI, which is a threshold based method for finding rivers. We also compared against a custom CNN model that uses </a:t>
            </a:r>
            <a:r>
              <a:rPr lang="en-US" dirty="0" err="1"/>
              <a:t>PlanetScope</a:t>
            </a:r>
            <a:r>
              <a:rPr lang="en-US" dirty="0"/>
              <a:t> data for training</a:t>
            </a:r>
          </a:p>
          <a:p>
            <a:endParaRPr lang="en-US" dirty="0"/>
          </a:p>
          <a:p>
            <a:r>
              <a:rPr lang="en-US" dirty="0"/>
              <a:t>(2) We also compare against the same models trained on lower resolution Sentinel-2 data to see the effect of the higher resolution data on our river monitoring tasks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4655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5"/>
        <p:cNvGrpSpPr/>
        <p:nvPr/>
      </p:nvGrpSpPr>
      <p:grpSpPr>
        <a:xfrm>
          <a:off x="0" y="0"/>
          <a:ext cx="0" cy="0"/>
          <a:chOff x="0" y="0"/>
          <a:chExt cx="0" cy="0"/>
        </a:xfrm>
      </p:grpSpPr>
      <p:sp>
        <p:nvSpPr>
          <p:cNvPr id="16" name="Google Shape;16;p4"/>
          <p:cNvSpPr/>
          <p:nvPr/>
        </p:nvSpPr>
        <p:spPr>
          <a:xfrm>
            <a:off x="1" y="1600200"/>
            <a:ext cx="12192000" cy="3276800"/>
          </a:xfrm>
          <a:prstGeom prst="rect">
            <a:avLst/>
          </a:prstGeom>
          <a:solidFill>
            <a:srgbClr val="881C1C"/>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lt1"/>
              </a:solidFill>
              <a:latin typeface="Calibri"/>
              <a:ea typeface="Calibri"/>
              <a:cs typeface="Calibri"/>
              <a:sym typeface="Calibri"/>
            </a:endParaRPr>
          </a:p>
        </p:txBody>
      </p:sp>
      <p:sp>
        <p:nvSpPr>
          <p:cNvPr id="17" name="Google Shape;17;p4"/>
          <p:cNvSpPr txBox="1">
            <a:spLocks noGrp="1"/>
          </p:cNvSpPr>
          <p:nvPr>
            <p:ph type="ctrTitle"/>
          </p:nvPr>
        </p:nvSpPr>
        <p:spPr>
          <a:xfrm>
            <a:off x="914400" y="2503600"/>
            <a:ext cx="10363200" cy="1470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4400"/>
              <a:buFont typeface="Corbel"/>
              <a:buNone/>
              <a:defRPr sz="4000" b="1">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a:spLocks noGrp="1"/>
          </p:cNvSpPr>
          <p:nvPr>
            <p:ph type="subTitle" idx="1"/>
          </p:nvPr>
        </p:nvSpPr>
        <p:spPr>
          <a:xfrm>
            <a:off x="1016000" y="5275691"/>
            <a:ext cx="10261600" cy="55811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3200"/>
              <a:buNone/>
              <a:defRPr sz="3200">
                <a:solidFill>
                  <a:schemeClr val="dk1"/>
                </a:solidFill>
                <a:latin typeface="Century Gothic"/>
                <a:ea typeface="Century Gothic"/>
                <a:cs typeface="Century Gothic"/>
                <a:sym typeface="Century Gothic"/>
              </a:defRPr>
            </a:lvl1pPr>
            <a:lvl2pPr lvl="1" algn="ctr">
              <a:lnSpc>
                <a:spcPct val="90000"/>
              </a:lnSpc>
              <a:spcBef>
                <a:spcPts val="747"/>
              </a:spcBef>
              <a:spcAft>
                <a:spcPts val="0"/>
              </a:spcAft>
              <a:buClr>
                <a:srgbClr val="888888"/>
              </a:buClr>
              <a:buSzPts val="2800"/>
              <a:buNone/>
              <a:defRPr>
                <a:solidFill>
                  <a:srgbClr val="888888"/>
                </a:solidFill>
              </a:defRPr>
            </a:lvl2pPr>
            <a:lvl3pPr lvl="2" algn="ctr">
              <a:lnSpc>
                <a:spcPct val="90000"/>
              </a:lnSpc>
              <a:spcBef>
                <a:spcPts val="640"/>
              </a:spcBef>
              <a:spcAft>
                <a:spcPts val="0"/>
              </a:spcAft>
              <a:buClr>
                <a:srgbClr val="888888"/>
              </a:buClr>
              <a:buSzPts val="2400"/>
              <a:buNone/>
              <a:defRPr>
                <a:solidFill>
                  <a:srgbClr val="888888"/>
                </a:solidFill>
              </a:defRPr>
            </a:lvl3pPr>
            <a:lvl4pPr lvl="3" algn="ctr">
              <a:lnSpc>
                <a:spcPct val="90000"/>
              </a:lnSpc>
              <a:spcBef>
                <a:spcPts val="533"/>
              </a:spcBef>
              <a:spcAft>
                <a:spcPts val="0"/>
              </a:spcAft>
              <a:buClr>
                <a:srgbClr val="888888"/>
              </a:buClr>
              <a:buSzPts val="2000"/>
              <a:buNone/>
              <a:defRPr>
                <a:solidFill>
                  <a:srgbClr val="888888"/>
                </a:solidFill>
              </a:defRPr>
            </a:lvl4pPr>
            <a:lvl5pPr lvl="4" algn="ctr">
              <a:lnSpc>
                <a:spcPct val="90000"/>
              </a:lnSpc>
              <a:spcBef>
                <a:spcPts val="533"/>
              </a:spcBef>
              <a:spcAft>
                <a:spcPts val="0"/>
              </a:spcAft>
              <a:buClr>
                <a:srgbClr val="888888"/>
              </a:buClr>
              <a:buSzPts val="2000"/>
              <a:buNone/>
              <a:defRPr>
                <a:solidFill>
                  <a:srgbClr val="888888"/>
                </a:solidFill>
              </a:defRPr>
            </a:lvl5pPr>
            <a:lvl6pPr lvl="5" algn="ctr">
              <a:lnSpc>
                <a:spcPct val="90000"/>
              </a:lnSpc>
              <a:spcBef>
                <a:spcPts val="533"/>
              </a:spcBef>
              <a:spcAft>
                <a:spcPts val="0"/>
              </a:spcAft>
              <a:buClr>
                <a:srgbClr val="888888"/>
              </a:buClr>
              <a:buSzPts val="2000"/>
              <a:buNone/>
              <a:defRPr>
                <a:solidFill>
                  <a:srgbClr val="888888"/>
                </a:solidFill>
              </a:defRPr>
            </a:lvl6pPr>
            <a:lvl7pPr lvl="6" algn="ctr">
              <a:lnSpc>
                <a:spcPct val="90000"/>
              </a:lnSpc>
              <a:spcBef>
                <a:spcPts val="533"/>
              </a:spcBef>
              <a:spcAft>
                <a:spcPts val="0"/>
              </a:spcAft>
              <a:buClr>
                <a:srgbClr val="888888"/>
              </a:buClr>
              <a:buSzPts val="2000"/>
              <a:buNone/>
              <a:defRPr>
                <a:solidFill>
                  <a:srgbClr val="888888"/>
                </a:solidFill>
              </a:defRPr>
            </a:lvl7pPr>
            <a:lvl8pPr lvl="7" algn="ctr">
              <a:lnSpc>
                <a:spcPct val="90000"/>
              </a:lnSpc>
              <a:spcBef>
                <a:spcPts val="533"/>
              </a:spcBef>
              <a:spcAft>
                <a:spcPts val="0"/>
              </a:spcAft>
              <a:buClr>
                <a:srgbClr val="888888"/>
              </a:buClr>
              <a:buSzPts val="2000"/>
              <a:buNone/>
              <a:defRPr>
                <a:solidFill>
                  <a:srgbClr val="888888"/>
                </a:solidFill>
              </a:defRPr>
            </a:lvl8pPr>
            <a:lvl9pPr lvl="8" algn="ctr">
              <a:lnSpc>
                <a:spcPct val="90000"/>
              </a:lnSpc>
              <a:spcBef>
                <a:spcPts val="533"/>
              </a:spcBef>
              <a:spcAft>
                <a:spcPts val="0"/>
              </a:spcAft>
              <a:buClr>
                <a:srgbClr val="888888"/>
              </a:buClr>
              <a:buSzPts val="2000"/>
              <a:buNone/>
              <a:defRPr>
                <a:solidFill>
                  <a:srgbClr val="888888"/>
                </a:solidFill>
              </a:defRPr>
            </a:lvl9pPr>
          </a:lstStyle>
          <a:p>
            <a:endParaRPr/>
          </a:p>
        </p:txBody>
      </p:sp>
      <p:pic>
        <p:nvPicPr>
          <p:cNvPr id="19" name="Google Shape;19;p4"/>
          <p:cNvPicPr preferRelativeResize="0"/>
          <p:nvPr/>
        </p:nvPicPr>
        <p:blipFill rotWithShape="1">
          <a:blip r:embed="rId2">
            <a:alphaModFix/>
          </a:blip>
          <a:srcRect/>
          <a:stretch/>
        </p:blipFill>
        <p:spPr>
          <a:xfrm>
            <a:off x="136551" y="43754"/>
            <a:ext cx="4819199" cy="834093"/>
          </a:xfrm>
          <a:prstGeom prst="rect">
            <a:avLst/>
          </a:prstGeom>
          <a:noFill/>
          <a:ln>
            <a:noFill/>
          </a:ln>
        </p:spPr>
      </p:pic>
      <p:sp>
        <p:nvSpPr>
          <p:cNvPr id="20" name="Google Shape;20;p4"/>
          <p:cNvSpPr txBox="1">
            <a:spLocks noGrp="1"/>
          </p:cNvSpPr>
          <p:nvPr>
            <p:ph type="ftr" idx="11"/>
          </p:nvPr>
        </p:nvSpPr>
        <p:spPr>
          <a:xfrm>
            <a:off x="4165600" y="6356351"/>
            <a:ext cx="3860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entury Gothic"/>
              <a:buNone/>
              <a:defRPr>
                <a:latin typeface="Century Gothic"/>
                <a:ea typeface="Century Gothic"/>
                <a:cs typeface="Century Gothic"/>
                <a:sym typeface="Century Gothic"/>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 name="Google Shape;21;p4"/>
          <p:cNvSpPr txBox="1">
            <a:spLocks noGrp="1"/>
          </p:cNvSpPr>
          <p:nvPr>
            <p:ph type="body" idx="2"/>
          </p:nvPr>
        </p:nvSpPr>
        <p:spPr>
          <a:xfrm>
            <a:off x="9189446" y="302091"/>
            <a:ext cx="2844800" cy="326061"/>
          </a:xfrm>
          <a:prstGeom prst="rect">
            <a:avLst/>
          </a:prstGeom>
          <a:noFill/>
          <a:ln>
            <a:noFill/>
          </a:ln>
        </p:spPr>
        <p:txBody>
          <a:bodyPr spcFirstLastPara="1" wrap="square" lIns="91425" tIns="45700" rIns="91425" bIns="45700" anchor="t" anchorCtr="0">
            <a:noAutofit/>
          </a:bodyPr>
          <a:lstStyle>
            <a:lvl1pPr marL="457200" lvl="0" indent="-228600" algn="r">
              <a:lnSpc>
                <a:spcPct val="100000"/>
              </a:lnSpc>
              <a:spcBef>
                <a:spcPts val="0"/>
              </a:spcBef>
              <a:spcAft>
                <a:spcPts val="0"/>
              </a:spcAft>
              <a:buClr>
                <a:schemeClr val="dk1"/>
              </a:buClr>
              <a:buSzPts val="1600"/>
              <a:buNone/>
              <a:defRPr sz="1600">
                <a:latin typeface="Century Gothic"/>
                <a:ea typeface="Century Gothic"/>
                <a:cs typeface="Century Gothic"/>
                <a:sym typeface="Century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4"/>
          <p:cNvSpPr>
            <a:spLocks noGrp="1"/>
          </p:cNvSpPr>
          <p:nvPr>
            <p:ph type="pic" idx="2"/>
          </p:nvPr>
        </p:nvSpPr>
        <p:spPr>
          <a:xfrm>
            <a:off x="5183188" y="987425"/>
            <a:ext cx="6172200" cy="4873625"/>
          </a:xfrm>
          <a:prstGeom prst="rect">
            <a:avLst/>
          </a:prstGeom>
          <a:noFill/>
          <a:ln>
            <a:noFill/>
          </a:ln>
        </p:spPr>
      </p:sp>
      <p:sp>
        <p:nvSpPr>
          <p:cNvPr id="84" name="Google Shape;84;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0"/>
        <p:cNvGrpSpPr/>
        <p:nvPr/>
      </p:nvGrpSpPr>
      <p:grpSpPr>
        <a:xfrm>
          <a:off x="0" y="0"/>
          <a:ext cx="0" cy="0"/>
          <a:chOff x="0" y="0"/>
          <a:chExt cx="0" cy="0"/>
        </a:xfrm>
      </p:grpSpPr>
      <p:sp>
        <p:nvSpPr>
          <p:cNvPr id="101" name="Google Shape;101;g325ac4584ee_0_291"/>
          <p:cNvSpPr txBox="1">
            <a:spLocks noGrp="1"/>
          </p:cNvSpPr>
          <p:nvPr>
            <p:ph type="title"/>
          </p:nvPr>
        </p:nvSpPr>
        <p:spPr>
          <a:xfrm>
            <a:off x="415600" y="593367"/>
            <a:ext cx="11360700" cy="763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g325ac4584ee_0_291"/>
          <p:cNvSpPr txBox="1">
            <a:spLocks noGrp="1"/>
          </p:cNvSpPr>
          <p:nvPr>
            <p:ph type="body" idx="1"/>
          </p:nvPr>
        </p:nvSpPr>
        <p:spPr>
          <a:xfrm>
            <a:off x="415600" y="1536633"/>
            <a:ext cx="11360700" cy="45552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g325ac4584ee_0_291"/>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
        <p:cNvGrpSpPr/>
        <p:nvPr/>
      </p:nvGrpSpPr>
      <p:grpSpPr>
        <a:xfrm>
          <a:off x="0" y="0"/>
          <a:ext cx="0" cy="0"/>
          <a:chOff x="0" y="0"/>
          <a:chExt cx="0" cy="0"/>
        </a:xfrm>
      </p:grpSpPr>
      <p:sp>
        <p:nvSpPr>
          <p:cNvPr id="23" name="Google Shape;23;p5"/>
          <p:cNvSpPr/>
          <p:nvPr/>
        </p:nvSpPr>
        <p:spPr>
          <a:xfrm>
            <a:off x="0" y="1"/>
            <a:ext cx="12192000" cy="760794"/>
          </a:xfrm>
          <a:prstGeom prst="rect">
            <a:avLst/>
          </a:prstGeom>
          <a:solidFill>
            <a:srgbClr val="881C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4" name="Google Shape;24;p5"/>
          <p:cNvSpPr txBox="1">
            <a:spLocks noGrp="1"/>
          </p:cNvSpPr>
          <p:nvPr>
            <p:ph type="body" idx="1"/>
          </p:nvPr>
        </p:nvSpPr>
        <p:spPr>
          <a:xfrm>
            <a:off x="270627" y="1168878"/>
            <a:ext cx="11580921" cy="482797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0"/>
              </a:spcBef>
              <a:spcAft>
                <a:spcPts val="0"/>
              </a:spcAft>
              <a:buClr>
                <a:schemeClr val="dk1"/>
              </a:buClr>
              <a:buSzPts val="2400"/>
              <a:buFont typeface="Arial"/>
              <a:buChar char="•"/>
              <a:defRPr sz="2400" b="0">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Font typeface="Noto Sans Symbols"/>
              <a:buChar char="▪"/>
              <a:defRPr sz="2000">
                <a:latin typeface="Century Gothic"/>
                <a:ea typeface="Century Gothic"/>
                <a:cs typeface="Century Gothic"/>
                <a:sym typeface="Century Gothic"/>
              </a:defRPr>
            </a:lvl2pPr>
            <a:lvl3pPr marL="1371600" lvl="2" indent="-342900" algn="l">
              <a:lnSpc>
                <a:spcPct val="100000"/>
              </a:lnSpc>
              <a:spcBef>
                <a:spcPts val="1200"/>
              </a:spcBef>
              <a:spcAft>
                <a:spcPts val="0"/>
              </a:spcAft>
              <a:buClr>
                <a:schemeClr val="dk1"/>
              </a:buClr>
              <a:buSzPts val="1800"/>
              <a:buFont typeface="Courier New"/>
              <a:buChar char="o"/>
              <a:defRPr sz="1800">
                <a:latin typeface="Century Gothic"/>
                <a:ea typeface="Century Gothic"/>
                <a:cs typeface="Century Gothic"/>
                <a:sym typeface="Century Gothic"/>
              </a:defRPr>
            </a:lvl3pPr>
            <a:lvl4pPr marL="1828800" lvl="3" indent="-330200" algn="l">
              <a:lnSpc>
                <a:spcPct val="100000"/>
              </a:lnSpc>
              <a:spcBef>
                <a:spcPts val="1200"/>
              </a:spcBef>
              <a:spcAft>
                <a:spcPts val="0"/>
              </a:spcAft>
              <a:buClr>
                <a:schemeClr val="dk1"/>
              </a:buClr>
              <a:buSzPts val="1600"/>
              <a:buFont typeface="Noto Sans Symbols"/>
              <a:buChar char="⮚"/>
              <a:defRPr sz="1600">
                <a:latin typeface="Century Gothic"/>
                <a:ea typeface="Century Gothic"/>
                <a:cs typeface="Century Gothic"/>
                <a:sym typeface="Century Gothic"/>
              </a:defRPr>
            </a:lvl4pPr>
            <a:lvl5pPr marL="2286000" lvl="4" indent="-330200" algn="l">
              <a:lnSpc>
                <a:spcPct val="100000"/>
              </a:lnSpc>
              <a:spcBef>
                <a:spcPts val="1200"/>
              </a:spcBef>
              <a:spcAft>
                <a:spcPts val="0"/>
              </a:spcAft>
              <a:buClr>
                <a:schemeClr val="dk1"/>
              </a:buClr>
              <a:buSzPts val="1600"/>
              <a:buFont typeface="Noto Sans Symbols"/>
              <a:buChar char="⮚"/>
              <a:defRPr sz="1600">
                <a:latin typeface="Century Gothic"/>
                <a:ea typeface="Century Gothic"/>
                <a:cs typeface="Century Gothic"/>
                <a:sym typeface="Century Gothic"/>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
          <p:cNvSpPr txBox="1">
            <a:spLocks noGrp="1"/>
          </p:cNvSpPr>
          <p:nvPr>
            <p:ph type="subTitle" idx="2"/>
          </p:nvPr>
        </p:nvSpPr>
        <p:spPr>
          <a:xfrm>
            <a:off x="270628" y="778081"/>
            <a:ext cx="11580921" cy="37351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2400"/>
              <a:buNone/>
              <a:defRPr sz="2400" b="1">
                <a:solidFill>
                  <a:schemeClr val="dk1"/>
                </a:solidFill>
                <a:latin typeface="Century Gothic"/>
                <a:ea typeface="Century Gothic"/>
                <a:cs typeface="Century Gothic"/>
                <a:sym typeface="Century Gothic"/>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5"/>
          <p:cNvSpPr/>
          <p:nvPr/>
        </p:nvSpPr>
        <p:spPr>
          <a:xfrm>
            <a:off x="11511097" y="6441366"/>
            <a:ext cx="404278" cy="307777"/>
          </a:xfrm>
          <a:prstGeom prst="rect">
            <a:avLst/>
          </a:prstGeom>
          <a:noFill/>
          <a:ln>
            <a:noFill/>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Century Gothic"/>
                <a:ea typeface="Century Gothic"/>
                <a:cs typeface="Century Gothic"/>
                <a:sym typeface="Century Gothic"/>
              </a:rPr>
              <a:t>‹#›</a:t>
            </a:fld>
            <a:endParaRPr sz="1800" b="0" i="0" u="none" strike="noStrike" cap="none">
              <a:solidFill>
                <a:schemeClr val="dk1"/>
              </a:solidFill>
              <a:latin typeface="Calibri"/>
              <a:ea typeface="Calibri"/>
              <a:cs typeface="Calibri"/>
              <a:sym typeface="Calibri"/>
            </a:endParaRPr>
          </a:p>
        </p:txBody>
      </p:sp>
      <p:sp>
        <p:nvSpPr>
          <p:cNvPr id="27" name="Google Shape;27;p5"/>
          <p:cNvSpPr txBox="1">
            <a:spLocks noGrp="1"/>
          </p:cNvSpPr>
          <p:nvPr>
            <p:ph type="body" idx="3"/>
          </p:nvPr>
        </p:nvSpPr>
        <p:spPr>
          <a:xfrm>
            <a:off x="273250" y="102701"/>
            <a:ext cx="11645500" cy="622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4000"/>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8" name="Google Shape;28;p5"/>
          <p:cNvGrpSpPr/>
          <p:nvPr/>
        </p:nvGrpSpPr>
        <p:grpSpPr>
          <a:xfrm>
            <a:off x="270625" y="6173675"/>
            <a:ext cx="1987700" cy="684325"/>
            <a:chOff x="3965350" y="6173675"/>
            <a:chExt cx="1987700" cy="684325"/>
          </a:xfrm>
        </p:grpSpPr>
        <p:pic>
          <p:nvPicPr>
            <p:cNvPr id="29" name="Google Shape;29;p5"/>
            <p:cNvPicPr preferRelativeResize="0"/>
            <p:nvPr/>
          </p:nvPicPr>
          <p:blipFill rotWithShape="1">
            <a:blip r:embed="rId2">
              <a:alphaModFix/>
            </a:blip>
            <a:srcRect/>
            <a:stretch/>
          </p:blipFill>
          <p:spPr>
            <a:xfrm>
              <a:off x="4587650" y="6173675"/>
              <a:ext cx="1365400" cy="684325"/>
            </a:xfrm>
            <a:prstGeom prst="rect">
              <a:avLst/>
            </a:prstGeom>
            <a:noFill/>
            <a:ln>
              <a:noFill/>
            </a:ln>
          </p:spPr>
        </p:pic>
        <p:pic>
          <p:nvPicPr>
            <p:cNvPr id="30" name="Google Shape;30;p5"/>
            <p:cNvPicPr preferRelativeResize="0"/>
            <p:nvPr/>
          </p:nvPicPr>
          <p:blipFill rotWithShape="1">
            <a:blip r:embed="rId3">
              <a:alphaModFix/>
            </a:blip>
            <a:srcRect/>
            <a:stretch/>
          </p:blipFill>
          <p:spPr>
            <a:xfrm>
              <a:off x="3965350" y="6204688"/>
              <a:ext cx="622300" cy="62230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notesSlide" Target="../notesSlides/notesSlide10.xml"/><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emf"/><Relationship Id="rId11" Type="http://schemas.openxmlformats.org/officeDocument/2006/relationships/image" Target="../media/image43.emf"/><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s>
</file>

<file path=ppt/slides/_rels/slide11.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notesSlide" Target="../notesSlides/notesSlide11.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emf"/><Relationship Id="rId10" Type="http://schemas.openxmlformats.org/officeDocument/2006/relationships/image" Target="../media/image51.emf"/><Relationship Id="rId4" Type="http://schemas.openxmlformats.org/officeDocument/2006/relationships/image" Target="../media/image45.emf"/><Relationship Id="rId9" Type="http://schemas.openxmlformats.org/officeDocument/2006/relationships/image" Target="../media/image50.emf"/></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notesSlide" Target="../notesSlides/notesSlide5.xml"/><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4.xml"/><Relationship Id="rId11" Type="http://schemas.openxmlformats.org/officeDocument/2006/relationships/image" Target="../media/image18.png"/><Relationship Id="rId5" Type="http://schemas.openxmlformats.org/officeDocument/2006/relationships/customXml" Target="../ink/ink1.xml"/><Relationship Id="rId10" Type="http://schemas.openxmlformats.org/officeDocument/2006/relationships/image" Target="../media/image17.emf"/><Relationship Id="rId4" Type="http://schemas.openxmlformats.org/officeDocument/2006/relationships/image" Target="../media/image15.emf"/><Relationship Id="rId9" Type="http://schemas.openxmlformats.org/officeDocument/2006/relationships/image" Target="../media/image16.emf"/></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notesSlide" Target="../notesSlides/notesSlide6.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notesSlide" Target="../notesSlides/notesSlide7.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325ac4584ee_0_40"/>
          <p:cNvSpPr txBox="1">
            <a:spLocks noGrp="1"/>
          </p:cNvSpPr>
          <p:nvPr>
            <p:ph type="ctrTitle"/>
          </p:nvPr>
        </p:nvSpPr>
        <p:spPr>
          <a:xfrm>
            <a:off x="914400" y="2503600"/>
            <a:ext cx="10363200" cy="1470000"/>
          </a:xfrm>
          <a:prstGeom prst="rect">
            <a:avLst/>
          </a:prstGeom>
          <a:noFill/>
          <a:ln>
            <a:noFill/>
          </a:ln>
        </p:spPr>
        <p:txBody>
          <a:bodyPr spcFirstLastPara="1" wrap="square" lIns="91425" tIns="45700" rIns="91425" bIns="45700" anchor="ctr" anchorCtr="0">
            <a:noAutofit/>
          </a:bodyPr>
          <a:lstStyle/>
          <a:p>
            <a:pPr lvl="0"/>
            <a:r>
              <a:rPr lang="en-US" sz="4800" dirty="0" err="1">
                <a:cs typeface="Arial" panose="020B0604020202020204" pitchFamily="34" charset="0"/>
              </a:rPr>
              <a:t>RiverScope</a:t>
            </a:r>
            <a:r>
              <a:rPr lang="en-US" sz="4800" dirty="0">
                <a:cs typeface="Arial" panose="020B0604020202020204" pitchFamily="34" charset="0"/>
              </a:rPr>
              <a:t>: High-Resolution River Masking Dataset</a:t>
            </a:r>
            <a:endParaRPr sz="4800" dirty="0"/>
          </a:p>
        </p:txBody>
      </p:sp>
      <p:sp>
        <p:nvSpPr>
          <p:cNvPr id="110" name="Google Shape;110;g325ac4584ee_0_40"/>
          <p:cNvSpPr txBox="1">
            <a:spLocks noGrp="1"/>
          </p:cNvSpPr>
          <p:nvPr>
            <p:ph type="subTitle" idx="1"/>
          </p:nvPr>
        </p:nvSpPr>
        <p:spPr>
          <a:xfrm>
            <a:off x="0" y="4869300"/>
            <a:ext cx="12192000" cy="558000"/>
          </a:xfrm>
          <a:prstGeom prst="rect">
            <a:avLst/>
          </a:prstGeom>
          <a:noFill/>
          <a:ln>
            <a:noFill/>
          </a:ln>
        </p:spPr>
        <p:txBody>
          <a:bodyPr spcFirstLastPara="1" wrap="square" lIns="91425" tIns="45700" rIns="91425" bIns="45700" anchor="t" anchorCtr="0">
            <a:noAutofit/>
          </a:bodyPr>
          <a:lstStyle/>
          <a:p>
            <a:pPr>
              <a:spcAft>
                <a:spcPts val="600"/>
              </a:spcAft>
            </a:pPr>
            <a:r>
              <a:rPr lang="en-US" sz="1600" b="1" dirty="0"/>
              <a:t>Rangel Daroya</a:t>
            </a:r>
            <a:r>
              <a:rPr lang="en-US" sz="1600" b="1" baseline="30000" dirty="0"/>
              <a:t>1</a:t>
            </a:r>
            <a:r>
              <a:rPr lang="en-US" sz="1600" dirty="0"/>
              <a:t>, Taylor Rowley</a:t>
            </a:r>
            <a:r>
              <a:rPr lang="en-US" sz="1600" baseline="30000" dirty="0"/>
              <a:t>1</a:t>
            </a:r>
            <a:r>
              <a:rPr lang="en-US" sz="1600" dirty="0"/>
              <a:t>, Jonathan Acero Flores</a:t>
            </a:r>
            <a:r>
              <a:rPr lang="en-US" sz="1600" baseline="30000" dirty="0"/>
              <a:t>1</a:t>
            </a:r>
            <a:r>
              <a:rPr lang="en-US" sz="1600" dirty="0"/>
              <a:t>, Elisa Friedmann</a:t>
            </a:r>
            <a:r>
              <a:rPr lang="en-US" sz="1600" baseline="30000" dirty="0"/>
              <a:t>1</a:t>
            </a:r>
            <a:r>
              <a:rPr lang="en-US" sz="1600" dirty="0"/>
              <a:t>, Fiona B Bennitt</a:t>
            </a:r>
            <a:r>
              <a:rPr lang="en-US" sz="1600" baseline="30000" dirty="0"/>
              <a:t>1</a:t>
            </a:r>
            <a:r>
              <a:rPr lang="en-US" sz="1600" dirty="0"/>
              <a:t>, Heejin An</a:t>
            </a:r>
            <a:r>
              <a:rPr lang="en-US" sz="1600" baseline="30000" dirty="0"/>
              <a:t>1</a:t>
            </a:r>
            <a:r>
              <a:rPr lang="en-US" sz="1600" dirty="0"/>
              <a:t>, Travis Thomas Simmons</a:t>
            </a:r>
            <a:r>
              <a:rPr lang="en-US" sz="1600" baseline="30000" dirty="0"/>
              <a:t>1</a:t>
            </a:r>
            <a:r>
              <a:rPr lang="en-US" sz="1600" dirty="0"/>
              <a:t>, Marissa Hughes</a:t>
            </a:r>
            <a:r>
              <a:rPr lang="en-US" sz="1600" baseline="30000" dirty="0"/>
              <a:t>2</a:t>
            </a:r>
            <a:r>
              <a:rPr lang="en-US" sz="1600" dirty="0"/>
              <a:t>, Camryn L Kluetmeier</a:t>
            </a:r>
            <a:r>
              <a:rPr lang="en-US" sz="1600" baseline="30000" dirty="0"/>
              <a:t>2</a:t>
            </a:r>
            <a:r>
              <a:rPr lang="en-US" sz="1600" dirty="0"/>
              <a:t>, Solomon Kica</a:t>
            </a:r>
            <a:r>
              <a:rPr lang="en-US" sz="1600" baseline="30000" dirty="0"/>
              <a:t>2</a:t>
            </a:r>
            <a:r>
              <a:rPr lang="en-US" sz="1600" dirty="0"/>
              <a:t>, J. Daniel Vélez</a:t>
            </a:r>
            <a:r>
              <a:rPr lang="en-US" sz="1600" baseline="30000" dirty="0"/>
              <a:t>2</a:t>
            </a:r>
            <a:r>
              <a:rPr lang="en-US" sz="1600" dirty="0"/>
              <a:t>, Sarah E. Esenther</a:t>
            </a:r>
            <a:r>
              <a:rPr lang="en-US" sz="1600" baseline="30000" dirty="0"/>
              <a:t>3</a:t>
            </a:r>
            <a:r>
              <a:rPr lang="en-US" sz="1600" dirty="0"/>
              <a:t>, Thomas E. Howard</a:t>
            </a:r>
            <a:r>
              <a:rPr lang="en-US" sz="1600" baseline="30000" dirty="0"/>
              <a:t>3</a:t>
            </a:r>
            <a:r>
              <a:rPr lang="en-US" sz="1600" dirty="0"/>
              <a:t>, Yanqi Ye</a:t>
            </a:r>
            <a:r>
              <a:rPr lang="en-US" sz="1600" baseline="30000" dirty="0"/>
              <a:t>3</a:t>
            </a:r>
            <a:r>
              <a:rPr lang="en-US" sz="1600" dirty="0"/>
              <a:t>, Audrey J. Turcotte</a:t>
            </a:r>
            <a:r>
              <a:rPr lang="en-US" sz="1600" baseline="30000" dirty="0"/>
              <a:t>4</a:t>
            </a:r>
            <a:r>
              <a:rPr lang="en-US" sz="1600" dirty="0"/>
              <a:t>, Colin Gleason</a:t>
            </a:r>
            <a:r>
              <a:rPr lang="en-US" sz="1600" baseline="30000" dirty="0"/>
              <a:t>1</a:t>
            </a:r>
            <a:r>
              <a:rPr lang="en-US" sz="1600" dirty="0"/>
              <a:t>, Subhransu Maji</a:t>
            </a:r>
            <a:r>
              <a:rPr lang="en-US" sz="1600" baseline="30000" dirty="0"/>
              <a:t>1</a:t>
            </a:r>
          </a:p>
        </p:txBody>
      </p:sp>
      <p:pic>
        <p:nvPicPr>
          <p:cNvPr id="3" name="Picture 2" descr="A black and blue text&#10;&#10;AI-generated content may be incorrect.">
            <a:extLst>
              <a:ext uri="{FF2B5EF4-FFF2-40B4-BE49-F238E27FC236}">
                <a16:creationId xmlns:a16="http://schemas.microsoft.com/office/drawing/2014/main" id="{A82C514D-227D-8495-F9CB-136E8070B2C5}"/>
              </a:ext>
            </a:extLst>
          </p:cNvPr>
          <p:cNvPicPr>
            <a:picLocks noChangeAspect="1"/>
          </p:cNvPicPr>
          <p:nvPr/>
        </p:nvPicPr>
        <p:blipFill>
          <a:blip r:embed="rId3"/>
          <a:stretch>
            <a:fillRect/>
          </a:stretch>
        </p:blipFill>
        <p:spPr>
          <a:xfrm>
            <a:off x="4126779" y="5951173"/>
            <a:ext cx="2010370" cy="626609"/>
          </a:xfrm>
          <a:prstGeom prst="rect">
            <a:avLst/>
          </a:prstGeom>
        </p:spPr>
      </p:pic>
      <p:pic>
        <p:nvPicPr>
          <p:cNvPr id="4" name="Picture 3" descr="A black background with red and blue text&#10;&#10;AI-generated content may be incorrect.">
            <a:extLst>
              <a:ext uri="{FF2B5EF4-FFF2-40B4-BE49-F238E27FC236}">
                <a16:creationId xmlns:a16="http://schemas.microsoft.com/office/drawing/2014/main" id="{925FEE15-F624-F2BA-7096-DFBA61526E90}"/>
              </a:ext>
            </a:extLst>
          </p:cNvPr>
          <p:cNvPicPr>
            <a:picLocks noChangeAspect="1"/>
          </p:cNvPicPr>
          <p:nvPr/>
        </p:nvPicPr>
        <p:blipFill>
          <a:blip r:embed="rId4"/>
          <a:stretch>
            <a:fillRect/>
          </a:stretch>
        </p:blipFill>
        <p:spPr>
          <a:xfrm>
            <a:off x="1300532" y="5990380"/>
            <a:ext cx="2039510" cy="529117"/>
          </a:xfrm>
          <a:prstGeom prst="rect">
            <a:avLst/>
          </a:prstGeom>
        </p:spPr>
      </p:pic>
      <p:pic>
        <p:nvPicPr>
          <p:cNvPr id="5" name="Picture 4" descr="Brown University Logo">
            <a:extLst>
              <a:ext uri="{FF2B5EF4-FFF2-40B4-BE49-F238E27FC236}">
                <a16:creationId xmlns:a16="http://schemas.microsoft.com/office/drawing/2014/main" id="{D7617FAC-24C7-C9F8-FCA8-333357593C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3886" y="5875376"/>
            <a:ext cx="1510541" cy="8492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hortened left lockup">
            <a:extLst>
              <a:ext uri="{FF2B5EF4-FFF2-40B4-BE49-F238E27FC236}">
                <a16:creationId xmlns:a16="http://schemas.microsoft.com/office/drawing/2014/main" id="{2BA09D45-53E7-0924-CCF3-7383506869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749" t="28686" r="20663" b="28587"/>
          <a:stretch>
            <a:fillRect/>
          </a:stretch>
        </p:blipFill>
        <p:spPr bwMode="auto">
          <a:xfrm>
            <a:off x="9221164" y="5978091"/>
            <a:ext cx="2096391" cy="6054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BAA601-846E-09B9-FB2E-DAC58F0BFE97}"/>
              </a:ext>
            </a:extLst>
          </p:cNvPr>
          <p:cNvSpPr txBox="1"/>
          <p:nvPr/>
        </p:nvSpPr>
        <p:spPr>
          <a:xfrm>
            <a:off x="1016480" y="5875376"/>
            <a:ext cx="284052" cy="307777"/>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20567712-96CE-F1C3-9503-A84273FF2C73}"/>
              </a:ext>
            </a:extLst>
          </p:cNvPr>
          <p:cNvSpPr txBox="1"/>
          <p:nvPr/>
        </p:nvSpPr>
        <p:spPr>
          <a:xfrm>
            <a:off x="3842727" y="5875375"/>
            <a:ext cx="284052" cy="307777"/>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D707CE1A-44B4-5AA4-37DB-4750C962D129}"/>
              </a:ext>
            </a:extLst>
          </p:cNvPr>
          <p:cNvSpPr txBox="1"/>
          <p:nvPr/>
        </p:nvSpPr>
        <p:spPr>
          <a:xfrm>
            <a:off x="6729780" y="5875375"/>
            <a:ext cx="284052" cy="307777"/>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916DD0C7-0103-9592-9F81-AF11DC7B49C2}"/>
              </a:ext>
            </a:extLst>
          </p:cNvPr>
          <p:cNvSpPr txBox="1"/>
          <p:nvPr/>
        </p:nvSpPr>
        <p:spPr>
          <a:xfrm>
            <a:off x="9047420" y="5836986"/>
            <a:ext cx="284052" cy="307777"/>
          </a:xfrm>
          <a:prstGeom prst="rect">
            <a:avLst/>
          </a:prstGeom>
          <a:noFill/>
        </p:spPr>
        <p:txBody>
          <a:bodyPr wrap="none" rtlCol="0">
            <a:spAutoFit/>
          </a:bodyPr>
          <a:lstStyle/>
          <a:p>
            <a:r>
              <a:rPr lang="en-US" dirty="0"/>
              <a:t>4</a:t>
            </a:r>
          </a:p>
        </p:txBody>
      </p:sp>
      <p:pic>
        <p:nvPicPr>
          <p:cNvPr id="2" name="Picture 2" descr="AAAI">
            <a:extLst>
              <a:ext uri="{FF2B5EF4-FFF2-40B4-BE49-F238E27FC236}">
                <a16:creationId xmlns:a16="http://schemas.microsoft.com/office/drawing/2014/main" id="{90010355-6C3C-5136-DF88-5DF249AB927A}"/>
              </a:ext>
            </a:extLst>
          </p:cNvPr>
          <p:cNvPicPr>
            <a:picLocks noChangeAspect="1" noChangeArrowheads="1"/>
          </p:cNvPicPr>
          <p:nvPr/>
        </p:nvPicPr>
        <p:blipFill>
          <a:blip r:embed="rId7">
            <a:duotone>
              <a:prstClr val="black"/>
              <a:schemeClr val="tx1">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02881" y="95836"/>
            <a:ext cx="5253892" cy="1234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FE2DA-56DA-8270-8332-898C812347DC}"/>
              </a:ext>
            </a:extLst>
          </p:cNvPr>
          <p:cNvSpPr>
            <a:spLocks noGrp="1"/>
          </p:cNvSpPr>
          <p:nvPr>
            <p:ph type="body" idx="1"/>
          </p:nvPr>
        </p:nvSpPr>
        <p:spPr>
          <a:xfrm>
            <a:off x="270627" y="1168878"/>
            <a:ext cx="4606173" cy="4827976"/>
          </a:xfrm>
        </p:spPr>
        <p:txBody>
          <a:bodyPr/>
          <a:lstStyle/>
          <a:p>
            <a:r>
              <a:rPr lang="en-US" dirty="0"/>
              <a:t>Models trained with Sentinel-2 data do not perform as well as simple high-resolution models</a:t>
            </a:r>
          </a:p>
          <a:p>
            <a:endParaRPr lang="en-US" dirty="0"/>
          </a:p>
          <a:p>
            <a:r>
              <a:rPr lang="en-US" dirty="0"/>
              <a:t>Training models with </a:t>
            </a:r>
            <a:r>
              <a:rPr lang="en-US" b="1" dirty="0" err="1"/>
              <a:t>RiverScope</a:t>
            </a:r>
            <a:r>
              <a:rPr lang="en-US" b="1" dirty="0"/>
              <a:t> data leads to best performance </a:t>
            </a:r>
            <a:r>
              <a:rPr lang="en-US" dirty="0"/>
              <a:t>across different settings</a:t>
            </a:r>
          </a:p>
        </p:txBody>
      </p:sp>
      <p:sp>
        <p:nvSpPr>
          <p:cNvPr id="4" name="Text Placeholder 3">
            <a:extLst>
              <a:ext uri="{FF2B5EF4-FFF2-40B4-BE49-F238E27FC236}">
                <a16:creationId xmlns:a16="http://schemas.microsoft.com/office/drawing/2014/main" id="{F172C604-B18C-43E0-C672-61477BF515AF}"/>
              </a:ext>
            </a:extLst>
          </p:cNvPr>
          <p:cNvSpPr>
            <a:spLocks noGrp="1"/>
          </p:cNvSpPr>
          <p:nvPr>
            <p:ph type="body" idx="3"/>
          </p:nvPr>
        </p:nvSpPr>
        <p:spPr/>
        <p:txBody>
          <a:bodyPr>
            <a:normAutofit fontScale="85000" lnSpcReduction="20000"/>
          </a:bodyPr>
          <a:lstStyle/>
          <a:p>
            <a:r>
              <a:rPr lang="en-US" dirty="0"/>
              <a:t>Training with </a:t>
            </a:r>
            <a:r>
              <a:rPr lang="en-US" dirty="0" err="1"/>
              <a:t>RiverScope</a:t>
            </a:r>
            <a:r>
              <a:rPr lang="en-US" dirty="0"/>
              <a:t> results in better river segmentation</a:t>
            </a:r>
          </a:p>
        </p:txBody>
      </p:sp>
      <p:pic>
        <p:nvPicPr>
          <p:cNvPr id="5" name="Picture 4">
            <a:extLst>
              <a:ext uri="{FF2B5EF4-FFF2-40B4-BE49-F238E27FC236}">
                <a16:creationId xmlns:a16="http://schemas.microsoft.com/office/drawing/2014/main" id="{99C5E3F1-B1A6-D940-EE04-13D188FE7245}"/>
              </a:ext>
            </a:extLst>
          </p:cNvPr>
          <p:cNvPicPr>
            <a:picLocks noChangeAspect="1"/>
          </p:cNvPicPr>
          <p:nvPr/>
        </p:nvPicPr>
        <p:blipFill>
          <a:blip r:embed="rId4"/>
          <a:stretch>
            <a:fillRect/>
          </a:stretch>
        </p:blipFill>
        <p:spPr>
          <a:xfrm>
            <a:off x="5604887" y="874513"/>
            <a:ext cx="6019666" cy="5467778"/>
          </a:xfrm>
          <a:prstGeom prst="rect">
            <a:avLst/>
          </a:prstGeom>
          <a:ln>
            <a:noFill/>
          </a:ln>
        </p:spPr>
      </p:pic>
      <p:pic>
        <p:nvPicPr>
          <p:cNvPr id="10" name="Picture 9">
            <a:extLst>
              <a:ext uri="{FF2B5EF4-FFF2-40B4-BE49-F238E27FC236}">
                <a16:creationId xmlns:a16="http://schemas.microsoft.com/office/drawing/2014/main" id="{1B623EF4-8221-8604-C900-E6C849BB7717}"/>
              </a:ext>
            </a:extLst>
          </p:cNvPr>
          <p:cNvPicPr>
            <a:picLocks noChangeAspect="1"/>
          </p:cNvPicPr>
          <p:nvPr/>
        </p:nvPicPr>
        <p:blipFill>
          <a:blip r:embed="rId5"/>
          <a:stretch>
            <a:fillRect/>
          </a:stretch>
        </p:blipFill>
        <p:spPr>
          <a:xfrm>
            <a:off x="5604886" y="874513"/>
            <a:ext cx="6019668" cy="5467779"/>
          </a:xfrm>
          <a:prstGeom prst="rect">
            <a:avLst/>
          </a:prstGeom>
        </p:spPr>
      </p:pic>
      <p:pic>
        <p:nvPicPr>
          <p:cNvPr id="13" name="Picture 12">
            <a:extLst>
              <a:ext uri="{FF2B5EF4-FFF2-40B4-BE49-F238E27FC236}">
                <a16:creationId xmlns:a16="http://schemas.microsoft.com/office/drawing/2014/main" id="{BC1F1C9B-80FB-CCB5-C8A3-FA1F6E0EEB08}"/>
              </a:ext>
            </a:extLst>
          </p:cNvPr>
          <p:cNvPicPr>
            <a:picLocks noChangeAspect="1"/>
          </p:cNvPicPr>
          <p:nvPr/>
        </p:nvPicPr>
        <p:blipFill>
          <a:blip r:embed="rId6"/>
          <a:stretch>
            <a:fillRect/>
          </a:stretch>
        </p:blipFill>
        <p:spPr>
          <a:xfrm>
            <a:off x="5604886" y="874513"/>
            <a:ext cx="6019668" cy="5467779"/>
          </a:xfrm>
          <a:prstGeom prst="rect">
            <a:avLst/>
          </a:prstGeom>
        </p:spPr>
      </p:pic>
      <p:pic>
        <p:nvPicPr>
          <p:cNvPr id="16" name="Picture 15">
            <a:extLst>
              <a:ext uri="{FF2B5EF4-FFF2-40B4-BE49-F238E27FC236}">
                <a16:creationId xmlns:a16="http://schemas.microsoft.com/office/drawing/2014/main" id="{5C2BBF1C-6582-7379-B161-0013E475702D}"/>
              </a:ext>
            </a:extLst>
          </p:cNvPr>
          <p:cNvPicPr>
            <a:picLocks noChangeAspect="1"/>
          </p:cNvPicPr>
          <p:nvPr/>
        </p:nvPicPr>
        <p:blipFill>
          <a:blip r:embed="rId7"/>
          <a:stretch>
            <a:fillRect/>
          </a:stretch>
        </p:blipFill>
        <p:spPr>
          <a:xfrm>
            <a:off x="5604886" y="874513"/>
            <a:ext cx="6019668" cy="5467779"/>
          </a:xfrm>
          <a:prstGeom prst="rect">
            <a:avLst/>
          </a:prstGeom>
        </p:spPr>
      </p:pic>
      <p:pic>
        <p:nvPicPr>
          <p:cNvPr id="20" name="Picture 19">
            <a:extLst>
              <a:ext uri="{FF2B5EF4-FFF2-40B4-BE49-F238E27FC236}">
                <a16:creationId xmlns:a16="http://schemas.microsoft.com/office/drawing/2014/main" id="{F938E180-85A1-553A-3FDF-BAE1DFC72914}"/>
              </a:ext>
            </a:extLst>
          </p:cNvPr>
          <p:cNvPicPr>
            <a:picLocks noChangeAspect="1"/>
          </p:cNvPicPr>
          <p:nvPr/>
        </p:nvPicPr>
        <p:blipFill>
          <a:blip r:embed="rId8"/>
          <a:stretch>
            <a:fillRect/>
          </a:stretch>
        </p:blipFill>
        <p:spPr>
          <a:xfrm>
            <a:off x="5604887" y="874513"/>
            <a:ext cx="6019668" cy="5467779"/>
          </a:xfrm>
          <a:prstGeom prst="rect">
            <a:avLst/>
          </a:prstGeom>
        </p:spPr>
      </p:pic>
      <p:pic>
        <p:nvPicPr>
          <p:cNvPr id="28" name="Picture 27">
            <a:extLst>
              <a:ext uri="{FF2B5EF4-FFF2-40B4-BE49-F238E27FC236}">
                <a16:creationId xmlns:a16="http://schemas.microsoft.com/office/drawing/2014/main" id="{E7FBD94D-4A67-1C78-D878-CBE810DF1A39}"/>
              </a:ext>
            </a:extLst>
          </p:cNvPr>
          <p:cNvPicPr>
            <a:picLocks noChangeAspect="1"/>
          </p:cNvPicPr>
          <p:nvPr/>
        </p:nvPicPr>
        <p:blipFill>
          <a:blip r:embed="rId9"/>
          <a:stretch>
            <a:fillRect/>
          </a:stretch>
        </p:blipFill>
        <p:spPr>
          <a:xfrm>
            <a:off x="5604884" y="874513"/>
            <a:ext cx="6019668" cy="5467779"/>
          </a:xfrm>
          <a:prstGeom prst="rect">
            <a:avLst/>
          </a:prstGeom>
        </p:spPr>
      </p:pic>
      <p:pic>
        <p:nvPicPr>
          <p:cNvPr id="30" name="Picture 29">
            <a:extLst>
              <a:ext uri="{FF2B5EF4-FFF2-40B4-BE49-F238E27FC236}">
                <a16:creationId xmlns:a16="http://schemas.microsoft.com/office/drawing/2014/main" id="{FECC78ED-DF47-D8B0-F199-2A02A2FB0EF6}"/>
              </a:ext>
            </a:extLst>
          </p:cNvPr>
          <p:cNvPicPr>
            <a:picLocks noChangeAspect="1"/>
          </p:cNvPicPr>
          <p:nvPr/>
        </p:nvPicPr>
        <p:blipFill>
          <a:blip r:embed="rId10"/>
          <a:srcRect l="10314"/>
          <a:stretch>
            <a:fillRect/>
          </a:stretch>
        </p:blipFill>
        <p:spPr>
          <a:xfrm>
            <a:off x="6225701" y="874512"/>
            <a:ext cx="5398851" cy="5467780"/>
          </a:xfrm>
          <a:prstGeom prst="rect">
            <a:avLst/>
          </a:prstGeom>
        </p:spPr>
      </p:pic>
      <p:pic>
        <p:nvPicPr>
          <p:cNvPr id="32" name="Picture 31">
            <a:extLst>
              <a:ext uri="{FF2B5EF4-FFF2-40B4-BE49-F238E27FC236}">
                <a16:creationId xmlns:a16="http://schemas.microsoft.com/office/drawing/2014/main" id="{134D2308-8E41-5184-B458-1D4B7B9B0BA7}"/>
              </a:ext>
            </a:extLst>
          </p:cNvPr>
          <p:cNvPicPr>
            <a:picLocks noChangeAspect="1"/>
          </p:cNvPicPr>
          <p:nvPr/>
        </p:nvPicPr>
        <p:blipFill>
          <a:blip r:embed="rId11"/>
          <a:stretch>
            <a:fillRect/>
          </a:stretch>
        </p:blipFill>
        <p:spPr>
          <a:xfrm>
            <a:off x="5604885" y="874512"/>
            <a:ext cx="6019668" cy="5467780"/>
          </a:xfrm>
          <a:prstGeom prst="rect">
            <a:avLst/>
          </a:prstGeom>
        </p:spPr>
      </p:pic>
      <p:pic>
        <p:nvPicPr>
          <p:cNvPr id="34" name="Picture 33">
            <a:extLst>
              <a:ext uri="{FF2B5EF4-FFF2-40B4-BE49-F238E27FC236}">
                <a16:creationId xmlns:a16="http://schemas.microsoft.com/office/drawing/2014/main" id="{C2B357F4-67B2-9A41-71B9-3FB794CE7D34}"/>
              </a:ext>
            </a:extLst>
          </p:cNvPr>
          <p:cNvPicPr>
            <a:picLocks noChangeAspect="1"/>
          </p:cNvPicPr>
          <p:nvPr/>
        </p:nvPicPr>
        <p:blipFill>
          <a:blip r:embed="rId12"/>
          <a:srcRect l="10314"/>
          <a:stretch>
            <a:fillRect/>
          </a:stretch>
        </p:blipFill>
        <p:spPr>
          <a:xfrm>
            <a:off x="6225699" y="874512"/>
            <a:ext cx="5398853" cy="5467780"/>
          </a:xfrm>
          <a:prstGeom prst="rect">
            <a:avLst/>
          </a:prstGeom>
        </p:spPr>
      </p:pic>
      <p:sp>
        <p:nvSpPr>
          <p:cNvPr id="26" name="Rectangle 25">
            <a:extLst>
              <a:ext uri="{FF2B5EF4-FFF2-40B4-BE49-F238E27FC236}">
                <a16:creationId xmlns:a16="http://schemas.microsoft.com/office/drawing/2014/main" id="{9CF44902-51F7-9EF8-BE87-EDC5CA25E254}"/>
              </a:ext>
            </a:extLst>
          </p:cNvPr>
          <p:cNvSpPr/>
          <p:nvPr/>
        </p:nvSpPr>
        <p:spPr>
          <a:xfrm>
            <a:off x="6412693" y="814428"/>
            <a:ext cx="2202025" cy="2650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A18AB13-365D-749F-76FD-E84D6774C344}"/>
              </a:ext>
            </a:extLst>
          </p:cNvPr>
          <p:cNvSpPr/>
          <p:nvPr/>
        </p:nvSpPr>
        <p:spPr>
          <a:xfrm>
            <a:off x="5604882" y="4925985"/>
            <a:ext cx="3850403" cy="14163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FEE99C4-090A-B696-D07B-A554C213B416}"/>
              </a:ext>
            </a:extLst>
          </p:cNvPr>
          <p:cNvSpPr/>
          <p:nvPr/>
        </p:nvSpPr>
        <p:spPr>
          <a:xfrm>
            <a:off x="9522631" y="5232921"/>
            <a:ext cx="1956007" cy="2437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D20E56-412E-3D42-90CE-630E38D673AF}"/>
              </a:ext>
            </a:extLst>
          </p:cNvPr>
          <p:cNvSpPr/>
          <p:nvPr/>
        </p:nvSpPr>
        <p:spPr>
          <a:xfrm>
            <a:off x="9522631" y="5476672"/>
            <a:ext cx="1956007" cy="2437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772C8F4-8A7A-1BD7-73FB-2C38A8C07213}"/>
              </a:ext>
            </a:extLst>
          </p:cNvPr>
          <p:cNvSpPr/>
          <p:nvPr/>
        </p:nvSpPr>
        <p:spPr>
          <a:xfrm>
            <a:off x="9522630" y="5753103"/>
            <a:ext cx="1956007" cy="2437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EA597FE-36F6-BD12-2219-4C5005DA8679}"/>
              </a:ext>
            </a:extLst>
          </p:cNvPr>
          <p:cNvSpPr/>
          <p:nvPr/>
        </p:nvSpPr>
        <p:spPr>
          <a:xfrm>
            <a:off x="9522628" y="5983487"/>
            <a:ext cx="1956007" cy="2437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934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5" grpId="0" animBg="1"/>
      <p:bldP spid="36" grpId="0" animBg="1"/>
      <p:bldP spid="37"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A9BF-D859-0D98-43BD-BDEB7724F46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07C788F-3351-9C2A-866A-33A9089F2174}"/>
              </a:ext>
            </a:extLst>
          </p:cNvPr>
          <p:cNvSpPr>
            <a:spLocks noGrp="1"/>
          </p:cNvSpPr>
          <p:nvPr>
            <p:ph type="body" idx="1"/>
          </p:nvPr>
        </p:nvSpPr>
        <p:spPr>
          <a:xfrm>
            <a:off x="270628" y="1168878"/>
            <a:ext cx="4631572" cy="4827976"/>
          </a:xfrm>
        </p:spPr>
        <p:txBody>
          <a:bodyPr/>
          <a:lstStyle/>
          <a:p>
            <a:r>
              <a:rPr lang="en-US" dirty="0"/>
              <a:t>Models trained with Sentinel-2 data have higher width estimation errors</a:t>
            </a:r>
          </a:p>
          <a:p>
            <a:pPr marL="76200" indent="0">
              <a:buNone/>
            </a:pPr>
            <a:endParaRPr lang="en-US" dirty="0"/>
          </a:p>
          <a:p>
            <a:r>
              <a:rPr lang="en-US" dirty="0"/>
              <a:t>Training models with </a:t>
            </a:r>
            <a:r>
              <a:rPr lang="en-US" b="1" dirty="0" err="1"/>
              <a:t>RiverScope</a:t>
            </a:r>
            <a:r>
              <a:rPr lang="en-US" b="1" dirty="0"/>
              <a:t> data leads to best performance</a:t>
            </a:r>
          </a:p>
          <a:p>
            <a:endParaRPr lang="en-US" dirty="0"/>
          </a:p>
          <a:p>
            <a:pPr marL="76200" indent="0">
              <a:buNone/>
            </a:pPr>
            <a:r>
              <a:rPr lang="en-US" sz="1600" dirty="0"/>
              <a:t>* GRWL uses Landsat-derived widths (30 meters/pixel)</a:t>
            </a:r>
          </a:p>
          <a:p>
            <a:endParaRPr lang="en-US" dirty="0"/>
          </a:p>
        </p:txBody>
      </p:sp>
      <p:sp>
        <p:nvSpPr>
          <p:cNvPr id="4" name="Text Placeholder 3">
            <a:extLst>
              <a:ext uri="{FF2B5EF4-FFF2-40B4-BE49-F238E27FC236}">
                <a16:creationId xmlns:a16="http://schemas.microsoft.com/office/drawing/2014/main" id="{EC3FA748-9351-EC3F-829E-1E716F4718C9}"/>
              </a:ext>
            </a:extLst>
          </p:cNvPr>
          <p:cNvSpPr>
            <a:spLocks noGrp="1"/>
          </p:cNvSpPr>
          <p:nvPr>
            <p:ph type="body" idx="3"/>
          </p:nvPr>
        </p:nvSpPr>
        <p:spPr/>
        <p:txBody>
          <a:bodyPr>
            <a:normAutofit fontScale="85000" lnSpcReduction="20000"/>
          </a:bodyPr>
          <a:lstStyle/>
          <a:p>
            <a:r>
              <a:rPr lang="en-US" dirty="0"/>
              <a:t>Training with </a:t>
            </a:r>
            <a:r>
              <a:rPr lang="en-US" dirty="0" err="1"/>
              <a:t>RiverScope</a:t>
            </a:r>
            <a:r>
              <a:rPr lang="en-US" dirty="0"/>
              <a:t> results in better river width estimates</a:t>
            </a:r>
          </a:p>
        </p:txBody>
      </p:sp>
      <p:pic>
        <p:nvPicPr>
          <p:cNvPr id="24" name="Picture 23">
            <a:extLst>
              <a:ext uri="{FF2B5EF4-FFF2-40B4-BE49-F238E27FC236}">
                <a16:creationId xmlns:a16="http://schemas.microsoft.com/office/drawing/2014/main" id="{06D499CD-8FEF-D133-342E-A0D3371E76B3}"/>
              </a:ext>
            </a:extLst>
          </p:cNvPr>
          <p:cNvPicPr>
            <a:picLocks noChangeAspect="1"/>
          </p:cNvPicPr>
          <p:nvPr/>
        </p:nvPicPr>
        <p:blipFill>
          <a:blip r:embed="rId4"/>
          <a:stretch>
            <a:fillRect/>
          </a:stretch>
        </p:blipFill>
        <p:spPr>
          <a:xfrm>
            <a:off x="5633884" y="867203"/>
            <a:ext cx="6103475" cy="5543903"/>
          </a:xfrm>
          <a:prstGeom prst="rect">
            <a:avLst/>
          </a:prstGeom>
          <a:ln>
            <a:noFill/>
          </a:ln>
        </p:spPr>
      </p:pic>
      <p:pic>
        <p:nvPicPr>
          <p:cNvPr id="27" name="Picture 26">
            <a:extLst>
              <a:ext uri="{FF2B5EF4-FFF2-40B4-BE49-F238E27FC236}">
                <a16:creationId xmlns:a16="http://schemas.microsoft.com/office/drawing/2014/main" id="{5F798C61-3E90-C68B-5717-3FD6FA3CC92A}"/>
              </a:ext>
            </a:extLst>
          </p:cNvPr>
          <p:cNvPicPr>
            <a:picLocks noChangeAspect="1"/>
          </p:cNvPicPr>
          <p:nvPr/>
        </p:nvPicPr>
        <p:blipFill>
          <a:blip r:embed="rId5"/>
          <a:stretch>
            <a:fillRect/>
          </a:stretch>
        </p:blipFill>
        <p:spPr>
          <a:xfrm>
            <a:off x="5633884" y="867202"/>
            <a:ext cx="6103475" cy="5543903"/>
          </a:xfrm>
          <a:prstGeom prst="rect">
            <a:avLst/>
          </a:prstGeom>
          <a:ln>
            <a:noFill/>
          </a:ln>
        </p:spPr>
      </p:pic>
      <p:sp>
        <p:nvSpPr>
          <p:cNvPr id="21" name="Rectangle 20">
            <a:extLst>
              <a:ext uri="{FF2B5EF4-FFF2-40B4-BE49-F238E27FC236}">
                <a16:creationId xmlns:a16="http://schemas.microsoft.com/office/drawing/2014/main" id="{67A2E020-987D-BD02-96FE-66EE5DB711B0}"/>
              </a:ext>
            </a:extLst>
          </p:cNvPr>
          <p:cNvSpPr/>
          <p:nvPr/>
        </p:nvSpPr>
        <p:spPr>
          <a:xfrm>
            <a:off x="9701664" y="5299035"/>
            <a:ext cx="1927152" cy="26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6537AE6-CE81-2C59-5C5B-356ED7EB8A2F}"/>
              </a:ext>
            </a:extLst>
          </p:cNvPr>
          <p:cNvPicPr>
            <a:picLocks noChangeAspect="1"/>
          </p:cNvPicPr>
          <p:nvPr/>
        </p:nvPicPr>
        <p:blipFill>
          <a:blip r:embed="rId6"/>
          <a:stretch>
            <a:fillRect/>
          </a:stretch>
        </p:blipFill>
        <p:spPr>
          <a:xfrm>
            <a:off x="5633884" y="867200"/>
            <a:ext cx="6103475" cy="5543903"/>
          </a:xfrm>
          <a:prstGeom prst="rect">
            <a:avLst/>
          </a:prstGeom>
          <a:ln>
            <a:noFill/>
          </a:ln>
        </p:spPr>
      </p:pic>
      <p:sp>
        <p:nvSpPr>
          <p:cNvPr id="28" name="Rectangle 27">
            <a:extLst>
              <a:ext uri="{FF2B5EF4-FFF2-40B4-BE49-F238E27FC236}">
                <a16:creationId xmlns:a16="http://schemas.microsoft.com/office/drawing/2014/main" id="{31322C08-8D1E-D77A-B432-9362A712A064}"/>
              </a:ext>
            </a:extLst>
          </p:cNvPr>
          <p:cNvSpPr/>
          <p:nvPr/>
        </p:nvSpPr>
        <p:spPr>
          <a:xfrm>
            <a:off x="9701664" y="5564057"/>
            <a:ext cx="1927152" cy="26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63B788F-ABD2-384B-BA7C-345DDE771673}"/>
              </a:ext>
            </a:extLst>
          </p:cNvPr>
          <p:cNvPicPr>
            <a:picLocks noChangeAspect="1"/>
          </p:cNvPicPr>
          <p:nvPr/>
        </p:nvPicPr>
        <p:blipFill>
          <a:blip r:embed="rId7"/>
          <a:stretch>
            <a:fillRect/>
          </a:stretch>
        </p:blipFill>
        <p:spPr>
          <a:xfrm>
            <a:off x="5633884" y="867198"/>
            <a:ext cx="6103475" cy="5543903"/>
          </a:xfrm>
          <a:prstGeom prst="rect">
            <a:avLst/>
          </a:prstGeom>
          <a:ln>
            <a:noFill/>
          </a:ln>
        </p:spPr>
      </p:pic>
      <p:sp>
        <p:nvSpPr>
          <p:cNvPr id="34" name="Rectangle 33">
            <a:extLst>
              <a:ext uri="{FF2B5EF4-FFF2-40B4-BE49-F238E27FC236}">
                <a16:creationId xmlns:a16="http://schemas.microsoft.com/office/drawing/2014/main" id="{C73C3923-DCFD-8C9C-236E-46B04B8D2C53}"/>
              </a:ext>
            </a:extLst>
          </p:cNvPr>
          <p:cNvSpPr/>
          <p:nvPr/>
        </p:nvSpPr>
        <p:spPr>
          <a:xfrm>
            <a:off x="6595087" y="820479"/>
            <a:ext cx="1927152" cy="26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0F5226F-6718-60B3-017D-319C673FA58C}"/>
              </a:ext>
            </a:extLst>
          </p:cNvPr>
          <p:cNvSpPr/>
          <p:nvPr/>
        </p:nvSpPr>
        <p:spPr>
          <a:xfrm>
            <a:off x="9701664" y="5814800"/>
            <a:ext cx="1927152" cy="26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6623440-67C7-40E9-6187-E08C686207A9}"/>
              </a:ext>
            </a:extLst>
          </p:cNvPr>
          <p:cNvSpPr/>
          <p:nvPr/>
        </p:nvSpPr>
        <p:spPr>
          <a:xfrm>
            <a:off x="5743880" y="4971652"/>
            <a:ext cx="3876369" cy="14363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BF0AE95E-0562-A4BE-2F1A-AA4CF2BA4D36}"/>
              </a:ext>
            </a:extLst>
          </p:cNvPr>
          <p:cNvPicPr>
            <a:picLocks noChangeAspect="1"/>
          </p:cNvPicPr>
          <p:nvPr/>
        </p:nvPicPr>
        <p:blipFill>
          <a:blip r:embed="rId8"/>
          <a:stretch>
            <a:fillRect/>
          </a:stretch>
        </p:blipFill>
        <p:spPr>
          <a:xfrm>
            <a:off x="5633884" y="867196"/>
            <a:ext cx="6103475" cy="5543904"/>
          </a:xfrm>
          <a:prstGeom prst="rect">
            <a:avLst/>
          </a:prstGeom>
          <a:ln>
            <a:noFill/>
          </a:ln>
        </p:spPr>
      </p:pic>
      <p:sp>
        <p:nvSpPr>
          <p:cNvPr id="39" name="Rectangle 38">
            <a:extLst>
              <a:ext uri="{FF2B5EF4-FFF2-40B4-BE49-F238E27FC236}">
                <a16:creationId xmlns:a16="http://schemas.microsoft.com/office/drawing/2014/main" id="{607C7178-98D2-1200-B14D-D6CB65474ECF}"/>
              </a:ext>
            </a:extLst>
          </p:cNvPr>
          <p:cNvSpPr/>
          <p:nvPr/>
        </p:nvSpPr>
        <p:spPr>
          <a:xfrm>
            <a:off x="9701664" y="6036665"/>
            <a:ext cx="1927152" cy="26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2223DA8E-4CA0-5329-549D-8A338B137E4D}"/>
              </a:ext>
            </a:extLst>
          </p:cNvPr>
          <p:cNvPicPr>
            <a:picLocks noChangeAspect="1"/>
          </p:cNvPicPr>
          <p:nvPr/>
        </p:nvPicPr>
        <p:blipFill>
          <a:blip r:embed="rId9"/>
          <a:stretch>
            <a:fillRect/>
          </a:stretch>
        </p:blipFill>
        <p:spPr>
          <a:xfrm>
            <a:off x="5633884" y="867196"/>
            <a:ext cx="6103475" cy="5543903"/>
          </a:xfrm>
          <a:prstGeom prst="rect">
            <a:avLst/>
          </a:prstGeom>
          <a:ln>
            <a:noFill/>
          </a:ln>
        </p:spPr>
      </p:pic>
      <p:pic>
        <p:nvPicPr>
          <p:cNvPr id="43" name="Picture 42">
            <a:extLst>
              <a:ext uri="{FF2B5EF4-FFF2-40B4-BE49-F238E27FC236}">
                <a16:creationId xmlns:a16="http://schemas.microsoft.com/office/drawing/2014/main" id="{F88AEBF6-EC66-79DA-59E5-89AF334582AE}"/>
              </a:ext>
            </a:extLst>
          </p:cNvPr>
          <p:cNvPicPr>
            <a:picLocks noChangeAspect="1"/>
          </p:cNvPicPr>
          <p:nvPr/>
        </p:nvPicPr>
        <p:blipFill>
          <a:blip r:embed="rId10"/>
          <a:stretch>
            <a:fillRect/>
          </a:stretch>
        </p:blipFill>
        <p:spPr>
          <a:xfrm>
            <a:off x="5633884" y="862455"/>
            <a:ext cx="6109824" cy="5549669"/>
          </a:xfrm>
          <a:prstGeom prst="rect">
            <a:avLst/>
          </a:prstGeom>
          <a:ln>
            <a:noFill/>
          </a:ln>
        </p:spPr>
      </p:pic>
      <p:pic>
        <p:nvPicPr>
          <p:cNvPr id="45" name="Picture 44">
            <a:extLst>
              <a:ext uri="{FF2B5EF4-FFF2-40B4-BE49-F238E27FC236}">
                <a16:creationId xmlns:a16="http://schemas.microsoft.com/office/drawing/2014/main" id="{65C18C0A-125B-4FFF-CE89-FA5227A04B45}"/>
              </a:ext>
            </a:extLst>
          </p:cNvPr>
          <p:cNvPicPr>
            <a:picLocks noChangeAspect="1"/>
          </p:cNvPicPr>
          <p:nvPr/>
        </p:nvPicPr>
        <p:blipFill>
          <a:blip r:embed="rId11"/>
          <a:stretch>
            <a:fillRect/>
          </a:stretch>
        </p:blipFill>
        <p:spPr>
          <a:xfrm>
            <a:off x="5633884" y="871381"/>
            <a:ext cx="6103475" cy="5543903"/>
          </a:xfrm>
          <a:prstGeom prst="rect">
            <a:avLst/>
          </a:prstGeom>
          <a:ln>
            <a:noFill/>
          </a:ln>
        </p:spPr>
      </p:pic>
    </p:spTree>
    <p:custDataLst>
      <p:tags r:id="rId1"/>
    </p:custDataLst>
    <p:extLst>
      <p:ext uri="{BB962C8B-B14F-4D97-AF65-F5344CB8AC3E}">
        <p14:creationId xmlns:p14="http://schemas.microsoft.com/office/powerpoint/2010/main" val="257485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P spid="34" grpId="0" animBg="1"/>
      <p:bldP spid="35" grpId="0" animBg="1"/>
      <p:bldP spid="36"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EB798F-FB96-042E-C9B8-A9C41419253D}"/>
              </a:ext>
            </a:extLst>
          </p:cNvPr>
          <p:cNvSpPr>
            <a:spLocks noGrp="1"/>
          </p:cNvSpPr>
          <p:nvPr>
            <p:ph type="body" idx="1"/>
          </p:nvPr>
        </p:nvSpPr>
        <p:spPr>
          <a:xfrm>
            <a:off x="273250" y="837258"/>
            <a:ext cx="11517719" cy="2674714"/>
          </a:xfrm>
        </p:spPr>
        <p:txBody>
          <a:bodyPr>
            <a:normAutofit/>
          </a:bodyPr>
          <a:lstStyle/>
          <a:p>
            <a:pPr>
              <a:spcAft>
                <a:spcPts val="600"/>
              </a:spcAft>
            </a:pPr>
            <a:r>
              <a:rPr lang="en-US" sz="2000" dirty="0"/>
              <a:t>Using our high-resolution </a:t>
            </a:r>
            <a:r>
              <a:rPr lang="en-US" sz="2000" b="1" dirty="0" err="1"/>
              <a:t>RiverScope</a:t>
            </a:r>
            <a:r>
              <a:rPr lang="en-US" sz="2000" dirty="0"/>
              <a:t> data for training models results in a significant boost in performance for river monitoring tasks compared to baseline methods</a:t>
            </a:r>
          </a:p>
          <a:p>
            <a:pPr>
              <a:spcAft>
                <a:spcPts val="600"/>
              </a:spcAft>
            </a:pPr>
            <a:r>
              <a:rPr lang="en-US" sz="2000" dirty="0"/>
              <a:t>We can use models trained on </a:t>
            </a:r>
            <a:r>
              <a:rPr lang="en-US" sz="2000" dirty="0" err="1"/>
              <a:t>RiverScope</a:t>
            </a:r>
            <a:r>
              <a:rPr lang="en-US" sz="2000" dirty="0"/>
              <a:t> to create high-resolution water masks for precise river monitoring at a larger scale</a:t>
            </a:r>
          </a:p>
          <a:p>
            <a:pPr>
              <a:spcAft>
                <a:spcPts val="600"/>
              </a:spcAft>
            </a:pPr>
            <a:r>
              <a:rPr lang="en-US" sz="2000" dirty="0"/>
              <a:t>Due to the presence of multiple sensors, our dataset can enable future work on other applications to explore cost-accuracy tradeoffs</a:t>
            </a:r>
          </a:p>
        </p:txBody>
      </p:sp>
      <p:sp>
        <p:nvSpPr>
          <p:cNvPr id="4" name="Text Placeholder 3">
            <a:extLst>
              <a:ext uri="{FF2B5EF4-FFF2-40B4-BE49-F238E27FC236}">
                <a16:creationId xmlns:a16="http://schemas.microsoft.com/office/drawing/2014/main" id="{0F305765-DCEA-1775-0935-FB6132A21D4B}"/>
              </a:ext>
            </a:extLst>
          </p:cNvPr>
          <p:cNvSpPr>
            <a:spLocks noGrp="1"/>
          </p:cNvSpPr>
          <p:nvPr>
            <p:ph type="body" idx="3"/>
          </p:nvPr>
        </p:nvSpPr>
        <p:spPr/>
        <p:txBody>
          <a:bodyPr>
            <a:normAutofit fontScale="92500" lnSpcReduction="20000"/>
          </a:bodyPr>
          <a:lstStyle/>
          <a:p>
            <a:r>
              <a:rPr lang="en-US" dirty="0"/>
              <a:t>Conclusion and Future Work</a:t>
            </a:r>
          </a:p>
        </p:txBody>
      </p:sp>
      <p:pic>
        <p:nvPicPr>
          <p:cNvPr id="5" name="Picture 4" descr="A collage of images of a river&#10;&#10;AI-generated content may be incorrect.">
            <a:extLst>
              <a:ext uri="{FF2B5EF4-FFF2-40B4-BE49-F238E27FC236}">
                <a16:creationId xmlns:a16="http://schemas.microsoft.com/office/drawing/2014/main" id="{87122838-179C-5E98-2343-5D31728FD075}"/>
              </a:ext>
            </a:extLst>
          </p:cNvPr>
          <p:cNvPicPr>
            <a:picLocks noChangeAspect="1"/>
          </p:cNvPicPr>
          <p:nvPr/>
        </p:nvPicPr>
        <p:blipFill>
          <a:blip r:embed="rId3"/>
          <a:stretch>
            <a:fillRect/>
          </a:stretch>
        </p:blipFill>
        <p:spPr>
          <a:xfrm>
            <a:off x="2734084" y="3122365"/>
            <a:ext cx="7073900" cy="3187700"/>
          </a:xfrm>
          <a:prstGeom prst="rect">
            <a:avLst/>
          </a:prstGeom>
        </p:spPr>
      </p:pic>
    </p:spTree>
    <p:extLst>
      <p:ext uri="{BB962C8B-B14F-4D97-AF65-F5344CB8AC3E}">
        <p14:creationId xmlns:p14="http://schemas.microsoft.com/office/powerpoint/2010/main" val="264987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325ac4584ee_0_177"/>
          <p:cNvSpPr txBox="1">
            <a:spLocks noGrp="1"/>
          </p:cNvSpPr>
          <p:nvPr>
            <p:ph type="body" idx="1"/>
          </p:nvPr>
        </p:nvSpPr>
        <p:spPr>
          <a:xfrm>
            <a:off x="270625" y="1290349"/>
            <a:ext cx="11580900" cy="2113228"/>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0"/>
              </a:spcBef>
              <a:spcAft>
                <a:spcPts val="0"/>
              </a:spcAft>
              <a:buSzPts val="2400"/>
              <a:buChar char="●"/>
            </a:pPr>
            <a:r>
              <a:rPr lang="en-US" dirty="0"/>
              <a:t>We introduce a dataset with expert-labeled river masks</a:t>
            </a:r>
            <a:endParaRPr dirty="0"/>
          </a:p>
          <a:p>
            <a:pPr lvl="1">
              <a:spcBef>
                <a:spcPts val="0"/>
              </a:spcBef>
              <a:buFont typeface="Noto Sans Symbols"/>
              <a:buChar char="○"/>
            </a:pPr>
            <a:r>
              <a:rPr lang="en-US" dirty="0"/>
              <a:t>All images are co-registered with SWOT, SWORD, and Sentinel-2, enabling the evaluation of cost-accuracy trade-offs across sensors of differing capabilities</a:t>
            </a:r>
          </a:p>
          <a:p>
            <a:pPr marL="914400" lvl="1" indent="-355600" algn="l" rtl="0">
              <a:lnSpc>
                <a:spcPct val="100000"/>
              </a:lnSpc>
              <a:spcBef>
                <a:spcPts val="0"/>
              </a:spcBef>
              <a:spcAft>
                <a:spcPts val="0"/>
              </a:spcAft>
              <a:buSzPts val="2000"/>
              <a:buChar char="○"/>
            </a:pPr>
            <a:r>
              <a:rPr lang="en-US" dirty="0"/>
              <a:t>Using the dataset for training improves river segmentation and river width estimation over baselines and lower resolution alternatives</a:t>
            </a:r>
          </a:p>
        </p:txBody>
      </p:sp>
      <p:sp>
        <p:nvSpPr>
          <p:cNvPr id="406" name="Google Shape;406;g325ac4584ee_0_177"/>
          <p:cNvSpPr txBox="1">
            <a:spLocks noGrp="1"/>
          </p:cNvSpPr>
          <p:nvPr>
            <p:ph type="subTitle" idx="2"/>
          </p:nvPr>
        </p:nvSpPr>
        <p:spPr>
          <a:xfrm>
            <a:off x="270628" y="778081"/>
            <a:ext cx="11580900" cy="373500"/>
          </a:xfrm>
          <a:prstGeom prst="rect">
            <a:avLst/>
          </a:prstGeom>
          <a:noFill/>
          <a:ln>
            <a:noFill/>
          </a:ln>
        </p:spPr>
        <p:txBody>
          <a:bodyPr spcFirstLastPara="1" wrap="square" lIns="91425" tIns="45700" rIns="91425" bIns="45700" anchor="t" anchorCtr="0">
            <a:noAutofit/>
          </a:bodyPr>
          <a:lstStyle/>
          <a:p>
            <a:pPr marL="0" lvl="0" indent="0"/>
            <a:r>
              <a:rPr lang="en-US" dirty="0" err="1">
                <a:cs typeface="Arial" panose="020B0604020202020204" pitchFamily="34" charset="0"/>
              </a:rPr>
              <a:t>RiverScope</a:t>
            </a:r>
            <a:r>
              <a:rPr lang="en-US" dirty="0">
                <a:cs typeface="Arial" panose="020B0604020202020204" pitchFamily="34" charset="0"/>
              </a:rPr>
              <a:t>: High-Resolution River Masking Dataset</a:t>
            </a:r>
            <a:endParaRPr dirty="0"/>
          </a:p>
        </p:txBody>
      </p:sp>
      <p:sp>
        <p:nvSpPr>
          <p:cNvPr id="407" name="Google Shape;407;g325ac4584ee_0_177"/>
          <p:cNvSpPr txBox="1">
            <a:spLocks noGrp="1"/>
          </p:cNvSpPr>
          <p:nvPr>
            <p:ph type="body" idx="3"/>
          </p:nvPr>
        </p:nvSpPr>
        <p:spPr>
          <a:xfrm>
            <a:off x="273250" y="102701"/>
            <a:ext cx="11645400" cy="622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1000"/>
              </a:spcBef>
              <a:spcAft>
                <a:spcPts val="0"/>
              </a:spcAft>
              <a:buSzPct val="108108"/>
              <a:buNone/>
            </a:pPr>
            <a:r>
              <a:rPr lang="en-US"/>
              <a:t>Thank you!</a:t>
            </a:r>
            <a:endParaRPr/>
          </a:p>
        </p:txBody>
      </p:sp>
      <p:sp>
        <p:nvSpPr>
          <p:cNvPr id="409" name="Google Shape;409;g325ac4584ee_0_177"/>
          <p:cNvSpPr txBox="1"/>
          <p:nvPr/>
        </p:nvSpPr>
        <p:spPr>
          <a:xfrm>
            <a:off x="5652063" y="5539261"/>
            <a:ext cx="3331500" cy="369300"/>
          </a:xfrm>
          <a:prstGeom prst="rect">
            <a:avLst/>
          </a:prstGeom>
          <a:noFill/>
          <a:ln>
            <a:noFill/>
          </a:ln>
        </p:spPr>
        <p:txBody>
          <a:bodyPr spcFirstLastPara="1" wrap="square" lIns="91425" tIns="45700" rIns="91425" bIns="45700" anchor="t" anchorCtr="0">
            <a:spAutoFit/>
          </a:bodyPr>
          <a:lstStyle/>
          <a:p>
            <a:pPr lvl="0" algn="ctr">
              <a:buSzPts val="1800"/>
            </a:pPr>
            <a:r>
              <a:rPr lang="en-US" sz="1800" b="0" i="0" u="none" strike="noStrike" cap="none" dirty="0" err="1">
                <a:solidFill>
                  <a:schemeClr val="dk1"/>
                </a:solidFill>
                <a:latin typeface="Calibri"/>
                <a:ea typeface="Calibri"/>
                <a:cs typeface="Calibri"/>
                <a:sym typeface="Calibri"/>
              </a:rPr>
              <a:t>arxiv.org</a:t>
            </a:r>
            <a:r>
              <a:rPr lang="en-US" sz="1800" b="0" i="0" u="none" strike="noStrike" cap="none" dirty="0">
                <a:solidFill>
                  <a:schemeClr val="dk1"/>
                </a:solidFill>
                <a:latin typeface="Calibri"/>
                <a:ea typeface="Calibri"/>
                <a:cs typeface="Calibri"/>
                <a:sym typeface="Calibri"/>
              </a:rPr>
              <a:t>/abs</a:t>
            </a:r>
            <a:r>
              <a:rPr lang="en-US" sz="1800" dirty="0">
                <a:solidFill>
                  <a:schemeClr val="dk1"/>
                </a:solidFill>
                <a:latin typeface="Calibri"/>
                <a:ea typeface="Calibri"/>
                <a:cs typeface="Calibri"/>
                <a:sym typeface="Calibri"/>
              </a:rPr>
              <a:t>/2509.02451</a:t>
            </a:r>
            <a:endParaRPr sz="1400" b="0" i="0" u="none" strike="noStrike" cap="none" dirty="0">
              <a:solidFill>
                <a:srgbClr val="000000"/>
              </a:solidFill>
              <a:latin typeface="Arial"/>
              <a:ea typeface="Arial"/>
              <a:cs typeface="Arial"/>
              <a:sym typeface="Arial"/>
            </a:endParaRPr>
          </a:p>
        </p:txBody>
      </p:sp>
      <p:sp>
        <p:nvSpPr>
          <p:cNvPr id="411" name="Google Shape;411;g325ac4584ee_0_177"/>
          <p:cNvSpPr txBox="1"/>
          <p:nvPr/>
        </p:nvSpPr>
        <p:spPr>
          <a:xfrm>
            <a:off x="2246174" y="6257866"/>
            <a:ext cx="9209225" cy="600134"/>
          </a:xfrm>
          <a:prstGeom prst="rect">
            <a:avLst/>
          </a:prstGeom>
          <a:noFill/>
          <a:ln>
            <a:noFill/>
          </a:ln>
        </p:spPr>
        <p:txBody>
          <a:bodyPr spcFirstLastPara="1" wrap="square" lIns="91425" tIns="91425" rIns="91425" bIns="91425" anchor="ctr" anchorCtr="0">
            <a:spAutoFit/>
          </a:bodyPr>
          <a:lstStyle/>
          <a:p>
            <a:r>
              <a:rPr lang="en-PH" sz="900" dirty="0"/>
              <a:t>Rangel Daroya, Taylor Rowley, Jonathan Flores, Elisa Friedmann, Fiona Bennitt, Heejin An, Travis Simmons, Marissa Jean Hughes, Camryn L </a:t>
            </a:r>
            <a:r>
              <a:rPr lang="en-PH" sz="900" dirty="0" err="1"/>
              <a:t>Kluetmeier</a:t>
            </a:r>
            <a:r>
              <a:rPr lang="en-PH" sz="900" dirty="0"/>
              <a:t>, Solomon Kica, J Daniel Vélez, Sarah E </a:t>
            </a:r>
            <a:r>
              <a:rPr lang="en-PH" sz="900" dirty="0" err="1"/>
              <a:t>Esenther</a:t>
            </a:r>
            <a:r>
              <a:rPr lang="en-PH" sz="900" dirty="0"/>
              <a:t>, Thomas E Howard, Yanqi Ye, Audrey Turcotte, Colin Gleason, Subhransu Maji. </a:t>
            </a:r>
            <a:r>
              <a:rPr lang="en-PH" sz="900" dirty="0" err="1"/>
              <a:t>RiverScope</a:t>
            </a:r>
            <a:r>
              <a:rPr lang="en-PH" sz="900" dirty="0"/>
              <a:t>: High-Resolution River Masking Dataset. Association for the Advancement of Artificial Intelligence (AAAI), 2026.</a:t>
            </a:r>
            <a:endParaRPr lang="en-PH" sz="500" dirty="0"/>
          </a:p>
        </p:txBody>
      </p:sp>
      <p:sp>
        <p:nvSpPr>
          <p:cNvPr id="413" name="Google Shape;413;g325ac4584ee_0_177"/>
          <p:cNvSpPr txBox="1"/>
          <p:nvPr/>
        </p:nvSpPr>
        <p:spPr>
          <a:xfrm>
            <a:off x="8698099" y="5539261"/>
            <a:ext cx="33315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dirty="0" err="1">
                <a:solidFill>
                  <a:schemeClr val="dk1"/>
                </a:solidFill>
                <a:latin typeface="Calibri"/>
                <a:ea typeface="Calibri"/>
                <a:cs typeface="Calibri"/>
                <a:sym typeface="Calibri"/>
              </a:rPr>
              <a:t>github.com</a:t>
            </a:r>
            <a:r>
              <a:rPr lang="en-US" sz="1800" b="0" i="0" u="none" strike="noStrike" cap="none" dirty="0">
                <a:solidFill>
                  <a:schemeClr val="dk1"/>
                </a:solidFill>
                <a:latin typeface="Calibri"/>
                <a:ea typeface="Calibri"/>
                <a:cs typeface="Calibri"/>
                <a:sym typeface="Calibri"/>
              </a:rPr>
              <a:t>/</a:t>
            </a:r>
            <a:r>
              <a:rPr lang="en-US" sz="1800" b="0" i="0" u="none" strike="noStrike" cap="none" dirty="0" err="1">
                <a:solidFill>
                  <a:schemeClr val="dk1"/>
                </a:solidFill>
                <a:latin typeface="Calibri"/>
                <a:ea typeface="Calibri"/>
                <a:cs typeface="Calibri"/>
                <a:sym typeface="Calibri"/>
              </a:rPr>
              <a:t>cvl-umass</a:t>
            </a:r>
            <a:r>
              <a:rPr lang="en-US" sz="1800" b="0" i="0" u="none" strike="noStrike" cap="none" dirty="0">
                <a:solidFill>
                  <a:schemeClr val="dk1"/>
                </a:solidFill>
                <a:latin typeface="Calibri"/>
                <a:ea typeface="Calibri"/>
                <a:cs typeface="Calibri"/>
                <a:sym typeface="Calibri"/>
              </a:rPr>
              <a:t>/</a:t>
            </a:r>
            <a:r>
              <a:rPr lang="en-US" sz="1800" b="0" i="0" u="none" strike="noStrike" cap="none" dirty="0" err="1">
                <a:solidFill>
                  <a:schemeClr val="dk1"/>
                </a:solidFill>
                <a:latin typeface="Calibri"/>
                <a:ea typeface="Calibri"/>
                <a:cs typeface="Calibri"/>
                <a:sym typeface="Calibri"/>
              </a:rPr>
              <a:t>riverscope</a:t>
            </a:r>
            <a:endParaRPr sz="1400" b="0" i="0" u="none" strike="noStrike" cap="none" dirty="0">
              <a:solidFill>
                <a:srgbClr val="000000"/>
              </a:solidFill>
              <a:latin typeface="Arial"/>
              <a:ea typeface="Arial"/>
              <a:cs typeface="Arial"/>
              <a:sym typeface="Arial"/>
            </a:endParaRPr>
          </a:p>
        </p:txBody>
      </p:sp>
      <p:pic>
        <p:nvPicPr>
          <p:cNvPr id="3" name="Picture 2" descr="A qr code with a dinosaur&#10;&#10;AI-generated content may be incorrect.">
            <a:extLst>
              <a:ext uri="{FF2B5EF4-FFF2-40B4-BE49-F238E27FC236}">
                <a16:creationId xmlns:a16="http://schemas.microsoft.com/office/drawing/2014/main" id="{AD34F3AA-0E84-F78E-1255-E888102DC0A8}"/>
              </a:ext>
            </a:extLst>
          </p:cNvPr>
          <p:cNvPicPr>
            <a:picLocks noChangeAspect="1"/>
          </p:cNvPicPr>
          <p:nvPr/>
        </p:nvPicPr>
        <p:blipFill rotWithShape="1">
          <a:blip r:embed="rId4"/>
          <a:srcRect l="7846" t="7469" r="7701" b="8959"/>
          <a:stretch>
            <a:fillRect/>
          </a:stretch>
        </p:blipFill>
        <p:spPr>
          <a:xfrm>
            <a:off x="8971536" y="2952992"/>
            <a:ext cx="2692703" cy="2664595"/>
          </a:xfrm>
          <a:prstGeom prst="rect">
            <a:avLst/>
          </a:prstGeom>
        </p:spPr>
      </p:pic>
      <p:pic>
        <p:nvPicPr>
          <p:cNvPr id="5" name="Picture 4" descr="A qr code with a dinosaur&#10;&#10;AI-generated content may be incorrect.">
            <a:extLst>
              <a:ext uri="{FF2B5EF4-FFF2-40B4-BE49-F238E27FC236}">
                <a16:creationId xmlns:a16="http://schemas.microsoft.com/office/drawing/2014/main" id="{0C3A8084-DAAE-1D17-6D05-653B4CC3E1BA}"/>
              </a:ext>
            </a:extLst>
          </p:cNvPr>
          <p:cNvPicPr>
            <a:picLocks noChangeAspect="1"/>
          </p:cNvPicPr>
          <p:nvPr/>
        </p:nvPicPr>
        <p:blipFill>
          <a:blip r:embed="rId5"/>
          <a:srcRect l="7883" t="7202" r="7334" b="7243"/>
          <a:stretch>
            <a:fillRect/>
          </a:stretch>
        </p:blipFill>
        <p:spPr>
          <a:xfrm>
            <a:off x="5990467" y="2952993"/>
            <a:ext cx="2640507" cy="2664595"/>
          </a:xfrm>
          <a:prstGeom prst="rect">
            <a:avLst/>
          </a:prstGeom>
        </p:spPr>
      </p:pic>
      <p:pic>
        <p:nvPicPr>
          <p:cNvPr id="7" name="Picture 6" descr="A screenshot of a computer generated image&#10;&#10;AI-generated content may be incorrect.">
            <a:extLst>
              <a:ext uri="{FF2B5EF4-FFF2-40B4-BE49-F238E27FC236}">
                <a16:creationId xmlns:a16="http://schemas.microsoft.com/office/drawing/2014/main" id="{D4C0A532-EA83-05DC-E9DB-8EE24909333B}"/>
              </a:ext>
            </a:extLst>
          </p:cNvPr>
          <p:cNvPicPr>
            <a:picLocks noChangeAspect="1"/>
          </p:cNvPicPr>
          <p:nvPr/>
        </p:nvPicPr>
        <p:blipFill>
          <a:blip r:embed="rId6"/>
          <a:stretch>
            <a:fillRect/>
          </a:stretch>
        </p:blipFill>
        <p:spPr>
          <a:xfrm>
            <a:off x="152555" y="3009118"/>
            <a:ext cx="5765800" cy="3124200"/>
          </a:xfrm>
          <a:prstGeom prst="rect">
            <a:avLst/>
          </a:prstGeom>
        </p:spPr>
      </p:pic>
      <p:sp>
        <p:nvSpPr>
          <p:cNvPr id="2" name="TextBox 1">
            <a:extLst>
              <a:ext uri="{FF2B5EF4-FFF2-40B4-BE49-F238E27FC236}">
                <a16:creationId xmlns:a16="http://schemas.microsoft.com/office/drawing/2014/main" id="{5AF8EDFB-6740-4BF1-DB0B-40045681D6EB}"/>
              </a:ext>
            </a:extLst>
          </p:cNvPr>
          <p:cNvSpPr txBox="1"/>
          <p:nvPr/>
        </p:nvSpPr>
        <p:spPr>
          <a:xfrm>
            <a:off x="6703001" y="5852381"/>
            <a:ext cx="3990195" cy="461665"/>
          </a:xfrm>
          <a:prstGeom prst="rect">
            <a:avLst/>
          </a:prstGeom>
          <a:noFill/>
        </p:spPr>
        <p:txBody>
          <a:bodyPr wrap="none" rtlCol="0">
            <a:spAutoFit/>
          </a:bodyPr>
          <a:lstStyle/>
          <a:p>
            <a:r>
              <a:rPr lang="en-US" sz="2400" dirty="0">
                <a:solidFill>
                  <a:srgbClr val="0B0FFF"/>
                </a:solidFill>
              </a:rPr>
              <a:t>Email: </a:t>
            </a:r>
            <a:r>
              <a:rPr lang="en-US" sz="2400" dirty="0" err="1">
                <a:solidFill>
                  <a:srgbClr val="0B0FFF"/>
                </a:solidFill>
              </a:rPr>
              <a:t>rdaroya@umass.edu</a:t>
            </a:r>
            <a:endParaRPr lang="en-US" sz="2400" dirty="0">
              <a:solidFill>
                <a:srgbClr val="0B0FF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p:bldP spid="4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05C403-AD2A-FA20-D8C8-A7F45C35717E}"/>
              </a:ext>
            </a:extLst>
          </p:cNvPr>
          <p:cNvSpPr>
            <a:spLocks noGrp="1"/>
          </p:cNvSpPr>
          <p:nvPr>
            <p:ph type="body" idx="1"/>
          </p:nvPr>
        </p:nvSpPr>
        <p:spPr>
          <a:xfrm>
            <a:off x="270628" y="1168878"/>
            <a:ext cx="5659270" cy="4827976"/>
          </a:xfrm>
        </p:spPr>
        <p:txBody>
          <a:bodyPr/>
          <a:lstStyle/>
          <a:p>
            <a:r>
              <a:rPr lang="en-US" dirty="0"/>
              <a:t>Using </a:t>
            </a:r>
            <a:r>
              <a:rPr lang="en-US" dirty="0" err="1"/>
              <a:t>WorldCover</a:t>
            </a:r>
            <a:r>
              <a:rPr lang="en-US" dirty="0"/>
              <a:t> [6] data, we analyze possible sources of error for detecting rivers</a:t>
            </a:r>
          </a:p>
          <a:p>
            <a:endParaRPr lang="en-US" dirty="0"/>
          </a:p>
          <a:p>
            <a:r>
              <a:rPr lang="en-US" dirty="0" err="1"/>
              <a:t>RiverScope’s</a:t>
            </a:r>
            <a:r>
              <a:rPr lang="en-US" dirty="0"/>
              <a:t> finer resolution results in less false positives along the river boundary</a:t>
            </a:r>
          </a:p>
          <a:p>
            <a:pPr lvl="1"/>
            <a:r>
              <a:rPr lang="en-US" dirty="0"/>
              <a:t>More precise river segmentations and width estimates</a:t>
            </a:r>
          </a:p>
          <a:p>
            <a:endParaRPr lang="en-US" dirty="0"/>
          </a:p>
        </p:txBody>
      </p:sp>
      <p:sp>
        <p:nvSpPr>
          <p:cNvPr id="4" name="Text Placeholder 3">
            <a:extLst>
              <a:ext uri="{FF2B5EF4-FFF2-40B4-BE49-F238E27FC236}">
                <a16:creationId xmlns:a16="http://schemas.microsoft.com/office/drawing/2014/main" id="{ED2EB632-1BC4-8BDB-1F55-76948D63A093}"/>
              </a:ext>
            </a:extLst>
          </p:cNvPr>
          <p:cNvSpPr>
            <a:spLocks noGrp="1"/>
          </p:cNvSpPr>
          <p:nvPr>
            <p:ph type="body" idx="3"/>
          </p:nvPr>
        </p:nvSpPr>
        <p:spPr/>
        <p:txBody>
          <a:bodyPr>
            <a:normAutofit fontScale="92500" lnSpcReduction="20000"/>
          </a:bodyPr>
          <a:lstStyle/>
          <a:p>
            <a:r>
              <a:rPr lang="en-US" dirty="0"/>
              <a:t>Where do errors occur?</a:t>
            </a:r>
          </a:p>
        </p:txBody>
      </p:sp>
      <p:pic>
        <p:nvPicPr>
          <p:cNvPr id="5" name="Picture 4">
            <a:extLst>
              <a:ext uri="{FF2B5EF4-FFF2-40B4-BE49-F238E27FC236}">
                <a16:creationId xmlns:a16="http://schemas.microsoft.com/office/drawing/2014/main" id="{652A013C-C756-AE49-007A-74D01EB2FDBC}"/>
              </a:ext>
            </a:extLst>
          </p:cNvPr>
          <p:cNvPicPr>
            <a:picLocks noChangeAspect="1"/>
          </p:cNvPicPr>
          <p:nvPr/>
        </p:nvPicPr>
        <p:blipFill>
          <a:blip r:embed="rId3"/>
          <a:srcRect l="3751" t="68798" b="8758"/>
          <a:stretch>
            <a:fillRect/>
          </a:stretch>
        </p:blipFill>
        <p:spPr>
          <a:xfrm>
            <a:off x="6793527" y="5109210"/>
            <a:ext cx="4993189" cy="1200150"/>
          </a:xfrm>
          <a:prstGeom prst="rect">
            <a:avLst/>
          </a:prstGeom>
        </p:spPr>
      </p:pic>
      <p:sp>
        <p:nvSpPr>
          <p:cNvPr id="7" name="TextBox 6">
            <a:extLst>
              <a:ext uri="{FF2B5EF4-FFF2-40B4-BE49-F238E27FC236}">
                <a16:creationId xmlns:a16="http://schemas.microsoft.com/office/drawing/2014/main" id="{E74A0BB2-BCD1-8B62-11F4-AEBE58796CA4}"/>
              </a:ext>
            </a:extLst>
          </p:cNvPr>
          <p:cNvSpPr txBox="1"/>
          <p:nvPr/>
        </p:nvSpPr>
        <p:spPr>
          <a:xfrm>
            <a:off x="6793528" y="828492"/>
            <a:ext cx="1225902" cy="707886"/>
          </a:xfrm>
          <a:prstGeom prst="rect">
            <a:avLst/>
          </a:prstGeom>
          <a:solidFill>
            <a:schemeClr val="bg1"/>
          </a:solidFill>
          <a:ln>
            <a:solidFill>
              <a:schemeClr val="bg1"/>
            </a:solidFill>
          </a:ln>
        </p:spPr>
        <p:txBody>
          <a:bodyPr wrap="square" rtlCol="0">
            <a:spAutoFit/>
          </a:bodyPr>
          <a:lstStyle/>
          <a:p>
            <a:pPr algn="ctr"/>
            <a:r>
              <a:rPr lang="en-US" sz="2000" dirty="0">
                <a:latin typeface="Century Gothic" panose="020B0502020202020204" pitchFamily="34" charset="0"/>
              </a:rPr>
              <a:t>True Positive</a:t>
            </a:r>
          </a:p>
        </p:txBody>
      </p:sp>
      <p:sp>
        <p:nvSpPr>
          <p:cNvPr id="8" name="TextBox 7">
            <a:extLst>
              <a:ext uri="{FF2B5EF4-FFF2-40B4-BE49-F238E27FC236}">
                <a16:creationId xmlns:a16="http://schemas.microsoft.com/office/drawing/2014/main" id="{1B9CFD90-F295-3499-3310-41B4730B1092}"/>
              </a:ext>
            </a:extLst>
          </p:cNvPr>
          <p:cNvSpPr txBox="1"/>
          <p:nvPr/>
        </p:nvSpPr>
        <p:spPr>
          <a:xfrm>
            <a:off x="8033653" y="821204"/>
            <a:ext cx="1225902" cy="707886"/>
          </a:xfrm>
          <a:prstGeom prst="rect">
            <a:avLst/>
          </a:prstGeom>
          <a:solidFill>
            <a:schemeClr val="bg1"/>
          </a:solidFill>
          <a:ln>
            <a:solidFill>
              <a:schemeClr val="bg1"/>
            </a:solidFill>
          </a:ln>
        </p:spPr>
        <p:txBody>
          <a:bodyPr wrap="square" rtlCol="0">
            <a:spAutoFit/>
          </a:bodyPr>
          <a:lstStyle/>
          <a:p>
            <a:pPr algn="ctr"/>
            <a:r>
              <a:rPr lang="en-US" sz="2000" dirty="0">
                <a:latin typeface="Century Gothic" panose="020B0502020202020204" pitchFamily="34" charset="0"/>
              </a:rPr>
              <a:t>False Positive</a:t>
            </a:r>
          </a:p>
        </p:txBody>
      </p:sp>
      <p:sp>
        <p:nvSpPr>
          <p:cNvPr id="9" name="TextBox 8">
            <a:extLst>
              <a:ext uri="{FF2B5EF4-FFF2-40B4-BE49-F238E27FC236}">
                <a16:creationId xmlns:a16="http://schemas.microsoft.com/office/drawing/2014/main" id="{F1C5DAD5-8A9B-040F-02B7-CAE747E12BF4}"/>
              </a:ext>
            </a:extLst>
          </p:cNvPr>
          <p:cNvSpPr txBox="1"/>
          <p:nvPr/>
        </p:nvSpPr>
        <p:spPr>
          <a:xfrm>
            <a:off x="9247813" y="828492"/>
            <a:ext cx="1361553" cy="707886"/>
          </a:xfrm>
          <a:prstGeom prst="rect">
            <a:avLst/>
          </a:prstGeom>
          <a:solidFill>
            <a:schemeClr val="bg1"/>
          </a:solidFill>
          <a:ln>
            <a:solidFill>
              <a:schemeClr val="bg1"/>
            </a:solidFill>
          </a:ln>
        </p:spPr>
        <p:txBody>
          <a:bodyPr wrap="square" rtlCol="0">
            <a:spAutoFit/>
          </a:bodyPr>
          <a:lstStyle/>
          <a:p>
            <a:pPr algn="ctr"/>
            <a:r>
              <a:rPr lang="en-US" sz="2000" dirty="0">
                <a:latin typeface="Century Gothic" panose="020B0502020202020204" pitchFamily="34" charset="0"/>
              </a:rPr>
              <a:t>False Negative</a:t>
            </a:r>
          </a:p>
        </p:txBody>
      </p:sp>
      <p:sp>
        <p:nvSpPr>
          <p:cNvPr id="10" name="TextBox 9">
            <a:extLst>
              <a:ext uri="{FF2B5EF4-FFF2-40B4-BE49-F238E27FC236}">
                <a16:creationId xmlns:a16="http://schemas.microsoft.com/office/drawing/2014/main" id="{B742FBDC-8F04-E37A-2F4A-FC1539EDF024}"/>
              </a:ext>
            </a:extLst>
          </p:cNvPr>
          <p:cNvSpPr txBox="1"/>
          <p:nvPr/>
        </p:nvSpPr>
        <p:spPr>
          <a:xfrm>
            <a:off x="10518082" y="828492"/>
            <a:ext cx="1361553" cy="707886"/>
          </a:xfrm>
          <a:prstGeom prst="rect">
            <a:avLst/>
          </a:prstGeom>
          <a:solidFill>
            <a:schemeClr val="bg1"/>
          </a:solidFill>
          <a:ln>
            <a:solidFill>
              <a:schemeClr val="bg1"/>
            </a:solidFill>
          </a:ln>
        </p:spPr>
        <p:txBody>
          <a:bodyPr wrap="square" rtlCol="0">
            <a:spAutoFit/>
          </a:bodyPr>
          <a:lstStyle/>
          <a:p>
            <a:pPr algn="ctr"/>
            <a:r>
              <a:rPr lang="en-US" sz="2000" dirty="0">
                <a:latin typeface="Century Gothic" panose="020B0502020202020204" pitchFamily="34" charset="0"/>
              </a:rPr>
              <a:t>True Negative</a:t>
            </a:r>
          </a:p>
        </p:txBody>
      </p:sp>
      <p:pic>
        <p:nvPicPr>
          <p:cNvPr id="14" name="Picture 13">
            <a:extLst>
              <a:ext uri="{FF2B5EF4-FFF2-40B4-BE49-F238E27FC236}">
                <a16:creationId xmlns:a16="http://schemas.microsoft.com/office/drawing/2014/main" id="{805E7011-DEDA-3220-DAA2-1DC4C9A605F5}"/>
              </a:ext>
            </a:extLst>
          </p:cNvPr>
          <p:cNvPicPr>
            <a:picLocks noChangeAspect="1"/>
          </p:cNvPicPr>
          <p:nvPr/>
        </p:nvPicPr>
        <p:blipFill>
          <a:blip r:embed="rId3"/>
          <a:srcRect t="2139" r="96005"/>
          <a:stretch>
            <a:fillRect/>
          </a:stretch>
        </p:blipFill>
        <p:spPr>
          <a:xfrm>
            <a:off x="6586285" y="1544908"/>
            <a:ext cx="207242" cy="5232707"/>
          </a:xfrm>
          <a:prstGeom prst="rect">
            <a:avLst/>
          </a:prstGeom>
        </p:spPr>
      </p:pic>
      <p:pic>
        <p:nvPicPr>
          <p:cNvPr id="15" name="Picture 14">
            <a:extLst>
              <a:ext uri="{FF2B5EF4-FFF2-40B4-BE49-F238E27FC236}">
                <a16:creationId xmlns:a16="http://schemas.microsoft.com/office/drawing/2014/main" id="{A14D56E4-A0F4-5C25-6DD9-8D1D2988E1E5}"/>
              </a:ext>
            </a:extLst>
          </p:cNvPr>
          <p:cNvPicPr>
            <a:picLocks noChangeAspect="1"/>
          </p:cNvPicPr>
          <p:nvPr/>
        </p:nvPicPr>
        <p:blipFill>
          <a:blip r:embed="rId3"/>
          <a:srcRect l="3751" t="91243"/>
          <a:stretch>
            <a:fillRect/>
          </a:stretch>
        </p:blipFill>
        <p:spPr>
          <a:xfrm>
            <a:off x="6689906" y="6309360"/>
            <a:ext cx="4993189" cy="468255"/>
          </a:xfrm>
          <a:prstGeom prst="rect">
            <a:avLst/>
          </a:prstGeom>
        </p:spPr>
      </p:pic>
      <p:pic>
        <p:nvPicPr>
          <p:cNvPr id="16" name="Picture 15">
            <a:extLst>
              <a:ext uri="{FF2B5EF4-FFF2-40B4-BE49-F238E27FC236}">
                <a16:creationId xmlns:a16="http://schemas.microsoft.com/office/drawing/2014/main" id="{A1D22A1D-AAEB-A3B2-1B52-CE47FA46EB50}"/>
              </a:ext>
            </a:extLst>
          </p:cNvPr>
          <p:cNvPicPr>
            <a:picLocks noChangeAspect="1"/>
          </p:cNvPicPr>
          <p:nvPr/>
        </p:nvPicPr>
        <p:blipFill>
          <a:blip r:embed="rId3"/>
          <a:srcRect l="3751" t="2138" b="75956"/>
          <a:stretch>
            <a:fillRect/>
          </a:stretch>
        </p:blipFill>
        <p:spPr>
          <a:xfrm>
            <a:off x="6785287" y="1520559"/>
            <a:ext cx="4993189" cy="1171289"/>
          </a:xfrm>
          <a:prstGeom prst="rect">
            <a:avLst/>
          </a:prstGeom>
        </p:spPr>
      </p:pic>
      <p:pic>
        <p:nvPicPr>
          <p:cNvPr id="17" name="Picture 16">
            <a:extLst>
              <a:ext uri="{FF2B5EF4-FFF2-40B4-BE49-F238E27FC236}">
                <a16:creationId xmlns:a16="http://schemas.microsoft.com/office/drawing/2014/main" id="{7CDC87D7-EF73-3A32-0059-8E91BD00CD26}"/>
              </a:ext>
            </a:extLst>
          </p:cNvPr>
          <p:cNvPicPr>
            <a:picLocks noChangeAspect="1"/>
          </p:cNvPicPr>
          <p:nvPr/>
        </p:nvPicPr>
        <p:blipFill>
          <a:blip r:embed="rId3"/>
          <a:srcRect l="3751" t="46353" b="31202"/>
          <a:stretch>
            <a:fillRect/>
          </a:stretch>
        </p:blipFill>
        <p:spPr>
          <a:xfrm>
            <a:off x="6793527" y="3909060"/>
            <a:ext cx="4993189" cy="1200150"/>
          </a:xfrm>
          <a:prstGeom prst="rect">
            <a:avLst/>
          </a:prstGeom>
        </p:spPr>
      </p:pic>
      <p:pic>
        <p:nvPicPr>
          <p:cNvPr id="18" name="Picture 17">
            <a:extLst>
              <a:ext uri="{FF2B5EF4-FFF2-40B4-BE49-F238E27FC236}">
                <a16:creationId xmlns:a16="http://schemas.microsoft.com/office/drawing/2014/main" id="{A18FD7B9-5BFC-CE33-76F8-86DF57EE718D}"/>
              </a:ext>
            </a:extLst>
          </p:cNvPr>
          <p:cNvPicPr>
            <a:picLocks noChangeAspect="1"/>
          </p:cNvPicPr>
          <p:nvPr/>
        </p:nvPicPr>
        <p:blipFill>
          <a:blip r:embed="rId3"/>
          <a:srcRect l="3751" t="24415" b="53679"/>
          <a:stretch>
            <a:fillRect/>
          </a:stretch>
        </p:blipFill>
        <p:spPr>
          <a:xfrm>
            <a:off x="6785288" y="2729240"/>
            <a:ext cx="4993189" cy="1171289"/>
          </a:xfrm>
          <a:prstGeom prst="rect">
            <a:avLst/>
          </a:prstGeom>
        </p:spPr>
      </p:pic>
      <p:sp>
        <p:nvSpPr>
          <p:cNvPr id="19" name="TextBox 18">
            <a:extLst>
              <a:ext uri="{FF2B5EF4-FFF2-40B4-BE49-F238E27FC236}">
                <a16:creationId xmlns:a16="http://schemas.microsoft.com/office/drawing/2014/main" id="{685518BA-7304-0E1C-6085-5A31BD677BD3}"/>
              </a:ext>
            </a:extLst>
          </p:cNvPr>
          <p:cNvSpPr txBox="1"/>
          <p:nvPr/>
        </p:nvSpPr>
        <p:spPr>
          <a:xfrm>
            <a:off x="2203525" y="6309360"/>
            <a:ext cx="4330949" cy="523220"/>
          </a:xfrm>
          <a:prstGeom prst="rect">
            <a:avLst/>
          </a:prstGeom>
          <a:noFill/>
        </p:spPr>
        <p:txBody>
          <a:bodyPr wrap="square" rtlCol="0">
            <a:spAutoFit/>
          </a:bodyPr>
          <a:lstStyle/>
          <a:p>
            <a:r>
              <a:rPr lang="en-PH" sz="700" dirty="0">
                <a:latin typeface="Century Gothic" panose="020B0502020202020204" pitchFamily="34" charset="0"/>
              </a:rPr>
              <a:t>[6] Van De </a:t>
            </a:r>
            <a:r>
              <a:rPr lang="en-PH" sz="700" dirty="0" err="1">
                <a:latin typeface="Century Gothic" panose="020B0502020202020204" pitchFamily="34" charset="0"/>
              </a:rPr>
              <a:t>Kerchove</a:t>
            </a:r>
            <a:r>
              <a:rPr lang="en-PH" sz="700" dirty="0">
                <a:latin typeface="Century Gothic" panose="020B0502020202020204" pitchFamily="34" charset="0"/>
              </a:rPr>
              <a:t>, R.; </a:t>
            </a:r>
            <a:r>
              <a:rPr lang="en-PH" sz="700" dirty="0" err="1">
                <a:latin typeface="Century Gothic" panose="020B0502020202020204" pitchFamily="34" charset="0"/>
              </a:rPr>
              <a:t>Zanaga</a:t>
            </a:r>
            <a:r>
              <a:rPr lang="en-PH" sz="700" dirty="0">
                <a:latin typeface="Century Gothic" panose="020B0502020202020204" pitchFamily="34" charset="0"/>
              </a:rPr>
              <a:t>, D.; </a:t>
            </a:r>
            <a:r>
              <a:rPr lang="en-PH" sz="700" dirty="0" err="1">
                <a:latin typeface="Century Gothic" panose="020B0502020202020204" pitchFamily="34" charset="0"/>
              </a:rPr>
              <a:t>Keersmaecker</a:t>
            </a:r>
            <a:r>
              <a:rPr lang="en-PH" sz="700" dirty="0">
                <a:latin typeface="Century Gothic" panose="020B0502020202020204" pitchFamily="34" charset="0"/>
              </a:rPr>
              <a:t>, W.; </a:t>
            </a:r>
            <a:r>
              <a:rPr lang="en-PH" sz="700" dirty="0" err="1">
                <a:latin typeface="Century Gothic" panose="020B0502020202020204" pitchFamily="34" charset="0"/>
              </a:rPr>
              <a:t>Souverijns</a:t>
            </a:r>
            <a:r>
              <a:rPr lang="en-PH" sz="700" dirty="0">
                <a:latin typeface="Century Gothic" panose="020B0502020202020204" pitchFamily="34" charset="0"/>
              </a:rPr>
              <a:t>, N.; Wevers, J.; Brockmann, C.; Grosu, A.; </a:t>
            </a:r>
            <a:r>
              <a:rPr lang="en-PH" sz="700" dirty="0" err="1">
                <a:latin typeface="Century Gothic" panose="020B0502020202020204" pitchFamily="34" charset="0"/>
              </a:rPr>
              <a:t>Paccini</a:t>
            </a:r>
            <a:r>
              <a:rPr lang="en-PH" sz="700" dirty="0">
                <a:latin typeface="Century Gothic" panose="020B0502020202020204" pitchFamily="34" charset="0"/>
              </a:rPr>
              <a:t>, A.; Cartus, O.; Santoro, M.; et al.. ESA </a:t>
            </a:r>
            <a:r>
              <a:rPr lang="en-PH" sz="700" dirty="0" err="1">
                <a:latin typeface="Century Gothic" panose="020B0502020202020204" pitchFamily="34" charset="0"/>
              </a:rPr>
              <a:t>WorldCover</a:t>
            </a:r>
            <a:r>
              <a:rPr lang="en-PH" sz="700" dirty="0">
                <a:latin typeface="Century Gothic" panose="020B0502020202020204" pitchFamily="34" charset="0"/>
              </a:rPr>
              <a:t>: Global land cover mapping at 10 m resolution for 2020 based on Sentinel-1 and 2 data. In AGU Fall Meeting Abstracts, 2021.</a:t>
            </a:r>
          </a:p>
        </p:txBody>
      </p:sp>
    </p:spTree>
    <p:extLst>
      <p:ext uri="{BB962C8B-B14F-4D97-AF65-F5344CB8AC3E}">
        <p14:creationId xmlns:p14="http://schemas.microsoft.com/office/powerpoint/2010/main" val="41328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2ECB30-037C-18AD-FE39-FC4DD81F09B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E230553-103E-6150-7C3B-72A88D0D9334}"/>
              </a:ext>
            </a:extLst>
          </p:cNvPr>
          <p:cNvSpPr>
            <a:spLocks noGrp="1"/>
          </p:cNvSpPr>
          <p:nvPr>
            <p:ph type="body" idx="1"/>
          </p:nvPr>
        </p:nvSpPr>
        <p:spPr>
          <a:xfrm>
            <a:off x="270628" y="1168878"/>
            <a:ext cx="4553430" cy="4827976"/>
          </a:xfrm>
        </p:spPr>
        <p:txBody>
          <a:bodyPr/>
          <a:lstStyle/>
          <a:p>
            <a:r>
              <a:rPr lang="en-US" dirty="0"/>
              <a:t>Deep learning models trained with Sentinel-2 data have higher width estimation errors</a:t>
            </a:r>
          </a:p>
          <a:p>
            <a:endParaRPr lang="en-US" dirty="0"/>
          </a:p>
          <a:p>
            <a:endParaRPr lang="en-US" dirty="0"/>
          </a:p>
          <a:p>
            <a:r>
              <a:rPr lang="en-US" dirty="0"/>
              <a:t>Training deep learning models with </a:t>
            </a:r>
            <a:r>
              <a:rPr lang="en-US" b="1" dirty="0" err="1"/>
              <a:t>RiverScope</a:t>
            </a:r>
            <a:r>
              <a:rPr lang="en-US" b="1" dirty="0"/>
              <a:t> data leads to best performance</a:t>
            </a:r>
            <a:endParaRPr lang="en-US" dirty="0"/>
          </a:p>
        </p:txBody>
      </p:sp>
      <p:sp>
        <p:nvSpPr>
          <p:cNvPr id="4" name="Text Placeholder 3">
            <a:extLst>
              <a:ext uri="{FF2B5EF4-FFF2-40B4-BE49-F238E27FC236}">
                <a16:creationId xmlns:a16="http://schemas.microsoft.com/office/drawing/2014/main" id="{97BA00F0-DDA6-9816-89BA-E7A3E5A0367A}"/>
              </a:ext>
            </a:extLst>
          </p:cNvPr>
          <p:cNvSpPr>
            <a:spLocks noGrp="1"/>
          </p:cNvSpPr>
          <p:nvPr>
            <p:ph type="body" idx="3"/>
          </p:nvPr>
        </p:nvSpPr>
        <p:spPr/>
        <p:txBody>
          <a:bodyPr>
            <a:normAutofit fontScale="85000" lnSpcReduction="20000"/>
          </a:bodyPr>
          <a:lstStyle/>
          <a:p>
            <a:r>
              <a:rPr lang="en-US" dirty="0"/>
              <a:t>Training with </a:t>
            </a:r>
            <a:r>
              <a:rPr lang="en-US" dirty="0" err="1"/>
              <a:t>RiverScope</a:t>
            </a:r>
            <a:r>
              <a:rPr lang="en-US" dirty="0"/>
              <a:t> results in better river width estimates</a:t>
            </a:r>
          </a:p>
        </p:txBody>
      </p:sp>
      <p:pic>
        <p:nvPicPr>
          <p:cNvPr id="5" name="Picture 4">
            <a:extLst>
              <a:ext uri="{FF2B5EF4-FFF2-40B4-BE49-F238E27FC236}">
                <a16:creationId xmlns:a16="http://schemas.microsoft.com/office/drawing/2014/main" id="{51F01904-D543-A7ED-513A-256B4F8227F6}"/>
              </a:ext>
            </a:extLst>
          </p:cNvPr>
          <p:cNvPicPr>
            <a:picLocks noChangeAspect="1"/>
          </p:cNvPicPr>
          <p:nvPr/>
        </p:nvPicPr>
        <p:blipFill>
          <a:blip r:embed="rId2"/>
          <a:stretch>
            <a:fillRect/>
          </a:stretch>
        </p:blipFill>
        <p:spPr>
          <a:xfrm>
            <a:off x="5950836" y="3631475"/>
            <a:ext cx="4553431" cy="1737122"/>
          </a:xfrm>
          <a:prstGeom prst="rect">
            <a:avLst/>
          </a:prstGeom>
        </p:spPr>
      </p:pic>
      <p:pic>
        <p:nvPicPr>
          <p:cNvPr id="7" name="Picture 6">
            <a:extLst>
              <a:ext uri="{FF2B5EF4-FFF2-40B4-BE49-F238E27FC236}">
                <a16:creationId xmlns:a16="http://schemas.microsoft.com/office/drawing/2014/main" id="{8E4313AD-401E-F43B-CD28-066F794A624A}"/>
              </a:ext>
            </a:extLst>
          </p:cNvPr>
          <p:cNvPicPr>
            <a:picLocks noChangeAspect="1"/>
          </p:cNvPicPr>
          <p:nvPr/>
        </p:nvPicPr>
        <p:blipFill>
          <a:blip r:embed="rId3"/>
          <a:stretch>
            <a:fillRect/>
          </a:stretch>
        </p:blipFill>
        <p:spPr>
          <a:xfrm>
            <a:off x="4824058" y="1168878"/>
            <a:ext cx="6806988" cy="2057648"/>
          </a:xfrm>
          <a:prstGeom prst="rect">
            <a:avLst/>
          </a:prstGeom>
        </p:spPr>
      </p:pic>
    </p:spTree>
    <p:extLst>
      <p:ext uri="{BB962C8B-B14F-4D97-AF65-F5344CB8AC3E}">
        <p14:creationId xmlns:p14="http://schemas.microsoft.com/office/powerpoint/2010/main" val="198589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8BFC6-6099-677C-75D4-9AF2D8B18D58}"/>
              </a:ext>
            </a:extLst>
          </p:cNvPr>
          <p:cNvSpPr>
            <a:spLocks noGrp="1"/>
          </p:cNvSpPr>
          <p:nvPr>
            <p:ph type="body" idx="1"/>
          </p:nvPr>
        </p:nvSpPr>
        <p:spPr>
          <a:xfrm>
            <a:off x="270627" y="922866"/>
            <a:ext cx="5825373" cy="5207001"/>
          </a:xfrm>
        </p:spPr>
        <p:txBody>
          <a:bodyPr/>
          <a:lstStyle/>
          <a:p>
            <a:pPr>
              <a:spcAft>
                <a:spcPts val="1200"/>
              </a:spcAft>
            </a:pPr>
            <a:r>
              <a:rPr lang="en-US" dirty="0"/>
              <a:t>Rivers influence ecosystems, agriculture, disaster resilience, and sustainable development</a:t>
            </a:r>
          </a:p>
          <a:p>
            <a:pPr>
              <a:spcAft>
                <a:spcPts val="1200"/>
              </a:spcAft>
            </a:pPr>
            <a:r>
              <a:rPr lang="en-US" dirty="0"/>
              <a:t>Remote sensing has enabled frequent river monitoring at a global scale </a:t>
            </a:r>
          </a:p>
          <a:p>
            <a:pPr>
              <a:spcAft>
                <a:spcPts val="1200"/>
              </a:spcAft>
            </a:pPr>
            <a:endParaRPr lang="en-US" dirty="0"/>
          </a:p>
        </p:txBody>
      </p:sp>
      <p:sp>
        <p:nvSpPr>
          <p:cNvPr id="4" name="Text Placeholder 3">
            <a:extLst>
              <a:ext uri="{FF2B5EF4-FFF2-40B4-BE49-F238E27FC236}">
                <a16:creationId xmlns:a16="http://schemas.microsoft.com/office/drawing/2014/main" id="{774AF82A-DB01-77A9-248B-8910B233575E}"/>
              </a:ext>
            </a:extLst>
          </p:cNvPr>
          <p:cNvSpPr>
            <a:spLocks noGrp="1"/>
          </p:cNvSpPr>
          <p:nvPr>
            <p:ph type="body" idx="3"/>
          </p:nvPr>
        </p:nvSpPr>
        <p:spPr/>
        <p:txBody>
          <a:bodyPr>
            <a:normAutofit fontScale="92500" lnSpcReduction="20000"/>
          </a:bodyPr>
          <a:lstStyle/>
          <a:p>
            <a:r>
              <a:rPr lang="en-US" dirty="0"/>
              <a:t>Importance of global river monitoring</a:t>
            </a:r>
          </a:p>
        </p:txBody>
      </p:sp>
      <p:pic>
        <p:nvPicPr>
          <p:cNvPr id="1026" name="Picture 2">
            <a:extLst>
              <a:ext uri="{FF2B5EF4-FFF2-40B4-BE49-F238E27FC236}">
                <a16:creationId xmlns:a16="http://schemas.microsoft.com/office/drawing/2014/main" id="{A9D86816-F1CA-0564-D523-3A2D1186A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68" y="3725247"/>
            <a:ext cx="2352347" cy="23523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3169B9-716A-32F6-9B36-45DBA68A3009}"/>
              </a:ext>
            </a:extLst>
          </p:cNvPr>
          <p:cNvSpPr txBox="1"/>
          <p:nvPr/>
        </p:nvSpPr>
        <p:spPr>
          <a:xfrm>
            <a:off x="3048000" y="3266645"/>
            <a:ext cx="6096000" cy="307777"/>
          </a:xfrm>
          <a:prstGeom prst="rect">
            <a:avLst/>
          </a:prstGeom>
          <a:noFill/>
        </p:spPr>
        <p:txBody>
          <a:bodyPr wrap="square">
            <a:spAutoFit/>
          </a:bodyPr>
          <a:lstStyle/>
          <a:p>
            <a:r>
              <a:rPr lang="en-PH" b="0" dirty="0">
                <a:effectLst/>
              </a:rPr>
              <a:t> </a:t>
            </a:r>
            <a:endParaRPr lang="en-US" dirty="0"/>
          </a:p>
        </p:txBody>
      </p:sp>
      <p:grpSp>
        <p:nvGrpSpPr>
          <p:cNvPr id="9" name="Google Shape;160;p29">
            <a:extLst>
              <a:ext uri="{FF2B5EF4-FFF2-40B4-BE49-F238E27FC236}">
                <a16:creationId xmlns:a16="http://schemas.microsoft.com/office/drawing/2014/main" id="{75518006-DE16-E8CD-A8A2-E564E4E0033E}"/>
              </a:ext>
            </a:extLst>
          </p:cNvPr>
          <p:cNvGrpSpPr/>
          <p:nvPr/>
        </p:nvGrpSpPr>
        <p:grpSpPr>
          <a:xfrm>
            <a:off x="3392128" y="3390566"/>
            <a:ext cx="2384859" cy="2678016"/>
            <a:chOff x="4220499" y="1183325"/>
            <a:chExt cx="3400141" cy="3818101"/>
          </a:xfrm>
        </p:grpSpPr>
        <p:grpSp>
          <p:nvGrpSpPr>
            <p:cNvPr id="10" name="Google Shape;161;p29">
              <a:extLst>
                <a:ext uri="{FF2B5EF4-FFF2-40B4-BE49-F238E27FC236}">
                  <a16:creationId xmlns:a16="http://schemas.microsoft.com/office/drawing/2014/main" id="{7F7105D9-B734-99DB-11FB-FED24B5097C3}"/>
                </a:ext>
              </a:extLst>
            </p:cNvPr>
            <p:cNvGrpSpPr/>
            <p:nvPr/>
          </p:nvGrpSpPr>
          <p:grpSpPr>
            <a:xfrm>
              <a:off x="4220499" y="1183325"/>
              <a:ext cx="2051276" cy="2007750"/>
              <a:chOff x="4330924" y="1404225"/>
              <a:chExt cx="2051276" cy="2007750"/>
            </a:xfrm>
          </p:grpSpPr>
          <p:pic>
            <p:nvPicPr>
              <p:cNvPr id="14" name="Google Shape;162;p29" title="AdobeStock_678362394.png">
                <a:extLst>
                  <a:ext uri="{FF2B5EF4-FFF2-40B4-BE49-F238E27FC236}">
                    <a16:creationId xmlns:a16="http://schemas.microsoft.com/office/drawing/2014/main" id="{09CA7D4B-B0EC-67EF-E32E-5DD40A699437}"/>
                  </a:ext>
                </a:extLst>
              </p:cNvPr>
              <p:cNvPicPr preferRelativeResize="0"/>
              <p:nvPr/>
            </p:nvPicPr>
            <p:blipFill rotWithShape="1">
              <a:blip r:embed="rId4">
                <a:alphaModFix/>
              </a:blip>
              <a:srcRect l="48527" t="43071"/>
              <a:stretch/>
            </p:blipFill>
            <p:spPr>
              <a:xfrm rot="10800000">
                <a:off x="4330924" y="1404225"/>
                <a:ext cx="1378499" cy="1524623"/>
              </a:xfrm>
              <a:prstGeom prst="rect">
                <a:avLst/>
              </a:prstGeom>
              <a:noFill/>
              <a:ln>
                <a:noFill/>
              </a:ln>
            </p:spPr>
          </p:pic>
          <p:sp>
            <p:nvSpPr>
              <p:cNvPr id="15" name="Google Shape;163;p29">
                <a:extLst>
                  <a:ext uri="{FF2B5EF4-FFF2-40B4-BE49-F238E27FC236}">
                    <a16:creationId xmlns:a16="http://schemas.microsoft.com/office/drawing/2014/main" id="{DDF5B10C-7C07-7EEC-6B32-8F6A7AA9AF50}"/>
                  </a:ext>
                </a:extLst>
              </p:cNvPr>
              <p:cNvSpPr/>
              <p:nvPr/>
            </p:nvSpPr>
            <p:spPr>
              <a:xfrm>
                <a:off x="5277600" y="2318475"/>
                <a:ext cx="1104600" cy="1093500"/>
              </a:xfrm>
              <a:prstGeom prst="ellipse">
                <a:avLst/>
              </a:prstGeom>
              <a:solidFill>
                <a:schemeClr val="lt1"/>
              </a:solidFill>
              <a:ln w="6675" cap="flat" cmpd="sng">
                <a:solidFill>
                  <a:schemeClr val="lt1"/>
                </a:solidFill>
                <a:prstDash val="solid"/>
                <a:round/>
                <a:headEnd type="none" w="sm" len="sm"/>
                <a:tailEnd type="none" w="sm" len="sm"/>
              </a:ln>
            </p:spPr>
            <p:txBody>
              <a:bodyPr spcFirstLastPara="1" wrap="square" lIns="64125" tIns="64125" rIns="64125" bIns="64125" anchor="ctr" anchorCtr="0">
                <a:noAutofit/>
              </a:bodyPr>
              <a:lstStyle/>
              <a:p>
                <a:pPr marL="0" lvl="0" indent="0" algn="ctr" rtl="0">
                  <a:spcBef>
                    <a:spcPts val="0"/>
                  </a:spcBef>
                  <a:spcAft>
                    <a:spcPts val="0"/>
                  </a:spcAft>
                  <a:buNone/>
                </a:pPr>
                <a:endParaRPr sz="982">
                  <a:latin typeface="Calibri"/>
                  <a:ea typeface="Calibri"/>
                  <a:cs typeface="Calibri"/>
                  <a:sym typeface="Calibri"/>
                </a:endParaRPr>
              </a:p>
            </p:txBody>
          </p:sp>
          <p:sp>
            <p:nvSpPr>
              <p:cNvPr id="16" name="Google Shape;164;p29">
                <a:extLst>
                  <a:ext uri="{FF2B5EF4-FFF2-40B4-BE49-F238E27FC236}">
                    <a16:creationId xmlns:a16="http://schemas.microsoft.com/office/drawing/2014/main" id="{585E12D6-DB7B-12F9-559D-DCA3D1220493}"/>
                  </a:ext>
                </a:extLst>
              </p:cNvPr>
              <p:cNvSpPr/>
              <p:nvPr/>
            </p:nvSpPr>
            <p:spPr>
              <a:xfrm>
                <a:off x="5277600" y="1861750"/>
                <a:ext cx="660000" cy="407100"/>
              </a:xfrm>
              <a:prstGeom prst="ellipse">
                <a:avLst/>
              </a:prstGeom>
              <a:solidFill>
                <a:schemeClr val="lt1"/>
              </a:solidFill>
              <a:ln w="6675" cap="flat" cmpd="sng">
                <a:solidFill>
                  <a:schemeClr val="lt1"/>
                </a:solidFill>
                <a:prstDash val="solid"/>
                <a:round/>
                <a:headEnd type="none" w="sm" len="sm"/>
                <a:tailEnd type="none" w="sm" len="sm"/>
              </a:ln>
            </p:spPr>
            <p:txBody>
              <a:bodyPr spcFirstLastPara="1" wrap="square" lIns="64125" tIns="64125" rIns="64125" bIns="64125" anchor="ctr" anchorCtr="0">
                <a:noAutofit/>
              </a:bodyPr>
              <a:lstStyle/>
              <a:p>
                <a:pPr marL="0" lvl="0" indent="0" algn="ctr" rtl="0">
                  <a:spcBef>
                    <a:spcPts val="0"/>
                  </a:spcBef>
                  <a:spcAft>
                    <a:spcPts val="0"/>
                  </a:spcAft>
                  <a:buNone/>
                </a:pPr>
                <a:endParaRPr sz="982">
                  <a:latin typeface="Calibri"/>
                  <a:ea typeface="Calibri"/>
                  <a:cs typeface="Calibri"/>
                  <a:sym typeface="Calibri"/>
                </a:endParaRPr>
              </a:p>
            </p:txBody>
          </p:sp>
        </p:grpSp>
        <p:pic>
          <p:nvPicPr>
            <p:cNvPr id="11" name="Google Shape;165;p29">
              <a:extLst>
                <a:ext uri="{FF2B5EF4-FFF2-40B4-BE49-F238E27FC236}">
                  <a16:creationId xmlns:a16="http://schemas.microsoft.com/office/drawing/2014/main" id="{F1E9550F-3420-B8CF-E36B-38FC40C9074A}"/>
                </a:ext>
              </a:extLst>
            </p:cNvPr>
            <p:cNvPicPr preferRelativeResize="0"/>
            <p:nvPr/>
          </p:nvPicPr>
          <p:blipFill rotWithShape="1">
            <a:blip r:embed="rId5">
              <a:alphaModFix/>
            </a:blip>
            <a:srcRect l="41728"/>
            <a:stretch/>
          </p:blipFill>
          <p:spPr>
            <a:xfrm>
              <a:off x="5687800" y="2475625"/>
              <a:ext cx="1932776" cy="2525801"/>
            </a:xfrm>
            <a:prstGeom prst="rect">
              <a:avLst/>
            </a:prstGeom>
            <a:noFill/>
            <a:ln>
              <a:noFill/>
            </a:ln>
          </p:spPr>
        </p:pic>
        <p:cxnSp>
          <p:nvCxnSpPr>
            <p:cNvPr id="12" name="Google Shape;166;p29">
              <a:extLst>
                <a:ext uri="{FF2B5EF4-FFF2-40B4-BE49-F238E27FC236}">
                  <a16:creationId xmlns:a16="http://schemas.microsoft.com/office/drawing/2014/main" id="{B55DE579-389A-7F08-F6D7-F5445D9CA992}"/>
                </a:ext>
              </a:extLst>
            </p:cNvPr>
            <p:cNvCxnSpPr>
              <a:stCxn id="15" idx="1"/>
            </p:cNvCxnSpPr>
            <p:nvPr/>
          </p:nvCxnSpPr>
          <p:spPr>
            <a:xfrm>
              <a:off x="5328940" y="2257714"/>
              <a:ext cx="360000" cy="2743200"/>
            </a:xfrm>
            <a:prstGeom prst="straightConnector1">
              <a:avLst/>
            </a:prstGeom>
            <a:noFill/>
            <a:ln w="13350" cap="flat" cmpd="sng">
              <a:solidFill>
                <a:schemeClr val="dk2"/>
              </a:solidFill>
              <a:prstDash val="solid"/>
              <a:round/>
              <a:headEnd type="none" w="med" len="med"/>
              <a:tailEnd type="none" w="med" len="med"/>
            </a:ln>
          </p:spPr>
        </p:cxnSp>
        <p:cxnSp>
          <p:nvCxnSpPr>
            <p:cNvPr id="13" name="Google Shape;167;p29">
              <a:extLst>
                <a:ext uri="{FF2B5EF4-FFF2-40B4-BE49-F238E27FC236}">
                  <a16:creationId xmlns:a16="http://schemas.microsoft.com/office/drawing/2014/main" id="{9CD189B9-2593-8AFA-5B72-483A32418944}"/>
                </a:ext>
              </a:extLst>
            </p:cNvPr>
            <p:cNvCxnSpPr>
              <a:stCxn id="15" idx="1"/>
            </p:cNvCxnSpPr>
            <p:nvPr/>
          </p:nvCxnSpPr>
          <p:spPr>
            <a:xfrm>
              <a:off x="5328940" y="2257714"/>
              <a:ext cx="2291700" cy="219300"/>
            </a:xfrm>
            <a:prstGeom prst="straightConnector1">
              <a:avLst/>
            </a:prstGeom>
            <a:noFill/>
            <a:ln w="13350" cap="flat" cmpd="sng">
              <a:solidFill>
                <a:schemeClr val="dk2"/>
              </a:solidFill>
              <a:prstDash val="solid"/>
              <a:round/>
              <a:headEnd type="none" w="med" len="med"/>
              <a:tailEnd type="none" w="med" len="med"/>
            </a:ln>
          </p:spPr>
        </p:cxnSp>
      </p:grpSp>
      <p:sp>
        <p:nvSpPr>
          <p:cNvPr id="18" name="TextBox 17">
            <a:extLst>
              <a:ext uri="{FF2B5EF4-FFF2-40B4-BE49-F238E27FC236}">
                <a16:creationId xmlns:a16="http://schemas.microsoft.com/office/drawing/2014/main" id="{B82A7609-28D8-48AF-C1DC-61EE7C760B1C}"/>
              </a:ext>
            </a:extLst>
          </p:cNvPr>
          <p:cNvSpPr txBox="1"/>
          <p:nvPr/>
        </p:nvSpPr>
        <p:spPr>
          <a:xfrm>
            <a:off x="6831545" y="6012976"/>
            <a:ext cx="4279593" cy="307777"/>
          </a:xfrm>
          <a:prstGeom prst="rect">
            <a:avLst/>
          </a:prstGeom>
          <a:noFill/>
        </p:spPr>
        <p:txBody>
          <a:bodyPr wrap="square" rtlCol="0">
            <a:spAutoFit/>
          </a:bodyPr>
          <a:lstStyle/>
          <a:p>
            <a:pPr algn="ctr"/>
            <a:r>
              <a:rPr lang="en-US" dirty="0">
                <a:latin typeface="Century Gothic" panose="020B0502020202020204" pitchFamily="34" charset="0"/>
              </a:rPr>
              <a:t>Atlantic salmon in river habitat [2]</a:t>
            </a:r>
          </a:p>
        </p:txBody>
      </p:sp>
      <p:sp>
        <p:nvSpPr>
          <p:cNvPr id="21" name="TextBox 20">
            <a:extLst>
              <a:ext uri="{FF2B5EF4-FFF2-40B4-BE49-F238E27FC236}">
                <a16:creationId xmlns:a16="http://schemas.microsoft.com/office/drawing/2014/main" id="{DB3A4D1B-B8EB-3C99-1395-1E5671962C92}"/>
              </a:ext>
            </a:extLst>
          </p:cNvPr>
          <p:cNvSpPr txBox="1"/>
          <p:nvPr/>
        </p:nvSpPr>
        <p:spPr>
          <a:xfrm>
            <a:off x="6844245" y="3443989"/>
            <a:ext cx="4279593" cy="307777"/>
          </a:xfrm>
          <a:prstGeom prst="rect">
            <a:avLst/>
          </a:prstGeom>
          <a:noFill/>
        </p:spPr>
        <p:txBody>
          <a:bodyPr wrap="square" rtlCol="0">
            <a:spAutoFit/>
          </a:bodyPr>
          <a:lstStyle/>
          <a:p>
            <a:pPr algn="ctr"/>
            <a:r>
              <a:rPr lang="en-US" dirty="0">
                <a:latin typeface="Century Gothic" panose="020B0502020202020204" pitchFamily="34" charset="0"/>
              </a:rPr>
              <a:t>Euphrates River and </a:t>
            </a:r>
            <a:r>
              <a:rPr lang="en-US" dirty="0" err="1">
                <a:latin typeface="Century Gothic" panose="020B0502020202020204" pitchFamily="34" charset="0"/>
              </a:rPr>
              <a:t>Keban</a:t>
            </a:r>
            <a:r>
              <a:rPr lang="en-US" dirty="0">
                <a:latin typeface="Century Gothic" panose="020B0502020202020204" pitchFamily="34" charset="0"/>
              </a:rPr>
              <a:t> Dam Reservoir [1]</a:t>
            </a:r>
          </a:p>
        </p:txBody>
      </p:sp>
      <p:pic>
        <p:nvPicPr>
          <p:cNvPr id="1032" name="Picture 8" descr="The Euphrates River and the Keban Dam Reservoir">
            <a:extLst>
              <a:ext uri="{FF2B5EF4-FFF2-40B4-BE49-F238E27FC236}">
                <a16:creationId xmlns:a16="http://schemas.microsoft.com/office/drawing/2014/main" id="{A640F929-65A2-083A-5CE8-2057B4D3F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7571" y="773522"/>
            <a:ext cx="4034062" cy="26893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CD8607-437F-60C2-3D03-3B37C8F93C0E}"/>
              </a:ext>
            </a:extLst>
          </p:cNvPr>
          <p:cNvSpPr txBox="1"/>
          <p:nvPr/>
        </p:nvSpPr>
        <p:spPr>
          <a:xfrm>
            <a:off x="2147792" y="6354092"/>
            <a:ext cx="8803841" cy="400110"/>
          </a:xfrm>
          <a:prstGeom prst="rect">
            <a:avLst/>
          </a:prstGeom>
          <a:noFill/>
        </p:spPr>
        <p:txBody>
          <a:bodyPr wrap="square" rtlCol="0">
            <a:spAutoFit/>
          </a:bodyPr>
          <a:lstStyle/>
          <a:p>
            <a:r>
              <a:rPr lang="en-US" sz="1000" dirty="0">
                <a:latin typeface="Century Gothic" panose="020B0502020202020204" pitchFamily="34" charset="0"/>
              </a:rPr>
              <a:t>[1] https://</a:t>
            </a:r>
            <a:r>
              <a:rPr lang="en-US" sz="1000" dirty="0" err="1">
                <a:latin typeface="Century Gothic" panose="020B0502020202020204" pitchFamily="34" charset="0"/>
              </a:rPr>
              <a:t>www.nasa.gov</a:t>
            </a:r>
            <a:r>
              <a:rPr lang="en-US" sz="1000" dirty="0">
                <a:latin typeface="Century Gothic" panose="020B0502020202020204" pitchFamily="34" charset="0"/>
              </a:rPr>
              <a:t>/image-article/</a:t>
            </a:r>
            <a:r>
              <a:rPr lang="en-US" sz="1000" dirty="0" err="1">
                <a:latin typeface="Century Gothic" panose="020B0502020202020204" pitchFamily="34" charset="0"/>
              </a:rPr>
              <a:t>euphrates</a:t>
            </a:r>
            <a:r>
              <a:rPr lang="en-US" sz="1000" dirty="0">
                <a:latin typeface="Century Gothic" panose="020B0502020202020204" pitchFamily="34" charset="0"/>
              </a:rPr>
              <a:t>-river-</a:t>
            </a:r>
            <a:r>
              <a:rPr lang="en-US" sz="1000" dirty="0" err="1">
                <a:latin typeface="Century Gothic" panose="020B0502020202020204" pitchFamily="34" charset="0"/>
              </a:rPr>
              <a:t>keban</a:t>
            </a:r>
            <a:r>
              <a:rPr lang="en-US" sz="1000" dirty="0">
                <a:latin typeface="Century Gothic" panose="020B0502020202020204" pitchFamily="34" charset="0"/>
              </a:rPr>
              <a:t>-dam-reservoir/</a:t>
            </a:r>
          </a:p>
          <a:p>
            <a:r>
              <a:rPr lang="en-US" sz="1000" dirty="0">
                <a:latin typeface="Century Gothic" panose="020B0502020202020204" pitchFamily="34" charset="0"/>
              </a:rPr>
              <a:t>[2] https://</a:t>
            </a:r>
            <a:r>
              <a:rPr lang="en-US" sz="1000" dirty="0" err="1">
                <a:latin typeface="Century Gothic" panose="020B0502020202020204" pitchFamily="34" charset="0"/>
              </a:rPr>
              <a:t>www.fisheries.noaa.gov</a:t>
            </a:r>
            <a:r>
              <a:rPr lang="en-US" sz="1000" dirty="0">
                <a:latin typeface="Century Gothic" panose="020B0502020202020204" pitchFamily="34" charset="0"/>
              </a:rPr>
              <a:t>/new-</a:t>
            </a:r>
            <a:r>
              <a:rPr lang="en-US" sz="1000" dirty="0" err="1">
                <a:latin typeface="Century Gothic" panose="020B0502020202020204" pitchFamily="34" charset="0"/>
              </a:rPr>
              <a:t>england</a:t>
            </a:r>
            <a:r>
              <a:rPr lang="en-US" sz="1000" dirty="0">
                <a:latin typeface="Century Gothic" panose="020B0502020202020204" pitchFamily="34" charset="0"/>
              </a:rPr>
              <a:t>-mid-</a:t>
            </a:r>
            <a:r>
              <a:rPr lang="en-US" sz="1000" dirty="0" err="1">
                <a:latin typeface="Century Gothic" panose="020B0502020202020204" pitchFamily="34" charset="0"/>
              </a:rPr>
              <a:t>atlantic</a:t>
            </a:r>
            <a:r>
              <a:rPr lang="en-US" sz="1000" dirty="0">
                <a:latin typeface="Century Gothic" panose="020B0502020202020204" pitchFamily="34" charset="0"/>
              </a:rPr>
              <a:t>/endangered-species-conservation/</a:t>
            </a:r>
            <a:r>
              <a:rPr lang="en-US" sz="1000" dirty="0" err="1">
                <a:latin typeface="Century Gothic" panose="020B0502020202020204" pitchFamily="34" charset="0"/>
              </a:rPr>
              <a:t>atlantic</a:t>
            </a:r>
            <a:r>
              <a:rPr lang="en-US" sz="1000" dirty="0">
                <a:latin typeface="Century Gothic" panose="020B0502020202020204" pitchFamily="34" charset="0"/>
              </a:rPr>
              <a:t>-salmon-research-ecosystem</a:t>
            </a:r>
          </a:p>
        </p:txBody>
      </p:sp>
      <p:pic>
        <p:nvPicPr>
          <p:cNvPr id="1034" name="Picture 10" descr="A spotted, silvery fish swimming in clear, clean, rocky river habitat.">
            <a:extLst>
              <a:ext uri="{FF2B5EF4-FFF2-40B4-BE49-F238E27FC236}">
                <a16:creationId xmlns:a16="http://schemas.microsoft.com/office/drawing/2014/main" id="{3E92AF3C-5C0D-230E-F3EF-5DC66730A2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4156" y="3882199"/>
            <a:ext cx="2839769" cy="21279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2556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84256-0CAD-3BC6-5D7A-04A3ED0D8F0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76F1162-CBA6-7196-7539-EAF88C4A43CF}"/>
              </a:ext>
            </a:extLst>
          </p:cNvPr>
          <p:cNvSpPr>
            <a:spLocks noGrp="1"/>
          </p:cNvSpPr>
          <p:nvPr>
            <p:ph type="body" idx="1"/>
          </p:nvPr>
        </p:nvSpPr>
        <p:spPr>
          <a:xfrm>
            <a:off x="10783" y="808704"/>
            <a:ext cx="10696974" cy="4126685"/>
          </a:xfrm>
        </p:spPr>
        <p:txBody>
          <a:bodyPr>
            <a:normAutofit/>
          </a:bodyPr>
          <a:lstStyle/>
          <a:p>
            <a:pPr>
              <a:spcAft>
                <a:spcPts val="1200"/>
              </a:spcAft>
            </a:pPr>
            <a:r>
              <a:rPr lang="en-US" dirty="0"/>
              <a:t>Monitoring rivers at fine spatial and temporal scales is important (e.g., for river flow)</a:t>
            </a:r>
          </a:p>
          <a:p>
            <a:pPr lvl="1">
              <a:spcBef>
                <a:spcPts val="0"/>
              </a:spcBef>
              <a:spcAft>
                <a:spcPts val="400"/>
              </a:spcAft>
            </a:pPr>
            <a:r>
              <a:rPr lang="en-US" sz="2100" dirty="0"/>
              <a:t>Dynamic processes</a:t>
            </a:r>
          </a:p>
          <a:p>
            <a:pPr lvl="1">
              <a:spcBef>
                <a:spcPts val="0"/>
              </a:spcBef>
              <a:spcAft>
                <a:spcPts val="400"/>
              </a:spcAft>
            </a:pPr>
            <a:r>
              <a:rPr lang="en-US" sz="2100" dirty="0"/>
              <a:t>Space-time interactions</a:t>
            </a:r>
          </a:p>
          <a:p>
            <a:pPr>
              <a:spcAft>
                <a:spcPts val="1200"/>
              </a:spcAft>
            </a:pPr>
            <a:r>
              <a:rPr lang="en-US" dirty="0"/>
              <a:t>However, it is challenging to do this</a:t>
            </a:r>
          </a:p>
          <a:p>
            <a:pPr lvl="1">
              <a:spcBef>
                <a:spcPts val="0"/>
              </a:spcBef>
              <a:spcAft>
                <a:spcPts val="400"/>
              </a:spcAft>
            </a:pPr>
            <a:r>
              <a:rPr lang="en-US" dirty="0"/>
              <a:t>Narrow rivers, sediment-rich rivers, shadows, etc.</a:t>
            </a:r>
          </a:p>
        </p:txBody>
      </p:sp>
      <p:sp>
        <p:nvSpPr>
          <p:cNvPr id="4" name="Text Placeholder 3">
            <a:extLst>
              <a:ext uri="{FF2B5EF4-FFF2-40B4-BE49-F238E27FC236}">
                <a16:creationId xmlns:a16="http://schemas.microsoft.com/office/drawing/2014/main" id="{BD7ED791-0604-1701-2A06-423AD0AD2FE9}"/>
              </a:ext>
            </a:extLst>
          </p:cNvPr>
          <p:cNvSpPr>
            <a:spLocks noGrp="1"/>
          </p:cNvSpPr>
          <p:nvPr>
            <p:ph type="body" idx="3"/>
          </p:nvPr>
        </p:nvSpPr>
        <p:spPr/>
        <p:txBody>
          <a:bodyPr>
            <a:normAutofit fontScale="77500" lnSpcReduction="20000"/>
          </a:bodyPr>
          <a:lstStyle/>
          <a:p>
            <a:r>
              <a:rPr lang="en-US" dirty="0"/>
              <a:t>Monitoring rivers at fine scales is important for hydrological modeling</a:t>
            </a:r>
          </a:p>
        </p:txBody>
      </p:sp>
      <p:sp>
        <p:nvSpPr>
          <p:cNvPr id="9" name="TextBox 8">
            <a:extLst>
              <a:ext uri="{FF2B5EF4-FFF2-40B4-BE49-F238E27FC236}">
                <a16:creationId xmlns:a16="http://schemas.microsoft.com/office/drawing/2014/main" id="{D76F2B9A-5D69-048D-1DA1-6D538723EC30}"/>
              </a:ext>
            </a:extLst>
          </p:cNvPr>
          <p:cNvSpPr txBox="1"/>
          <p:nvPr/>
        </p:nvSpPr>
        <p:spPr>
          <a:xfrm>
            <a:off x="2147792" y="6354092"/>
            <a:ext cx="8803841" cy="400110"/>
          </a:xfrm>
          <a:prstGeom prst="rect">
            <a:avLst/>
          </a:prstGeom>
          <a:noFill/>
        </p:spPr>
        <p:txBody>
          <a:bodyPr wrap="square" rtlCol="0">
            <a:spAutoFit/>
          </a:bodyPr>
          <a:lstStyle/>
          <a:p>
            <a:r>
              <a:rPr lang="en-US" sz="1000" dirty="0">
                <a:latin typeface="Century Gothic" panose="020B0502020202020204" pitchFamily="34" charset="0"/>
              </a:rPr>
              <a:t>Image from </a:t>
            </a:r>
            <a:r>
              <a:rPr lang="en-PH" sz="1000" dirty="0">
                <a:latin typeface="Century Gothic" panose="020B0502020202020204" pitchFamily="34" charset="0"/>
              </a:rPr>
              <a:t>Flores, J.A., Gleason, C.J., Brinkerhoff, C.B., Harlan, M.E., Lummus, M.M., Stearns, L.A. and Feng, D.. Mapping proglacial headwater streams in High Mountain Asia using </a:t>
            </a:r>
            <a:r>
              <a:rPr lang="en-PH" sz="1000" dirty="0" err="1">
                <a:latin typeface="Century Gothic" panose="020B0502020202020204" pitchFamily="34" charset="0"/>
              </a:rPr>
              <a:t>PlanetScope</a:t>
            </a:r>
            <a:r>
              <a:rPr lang="en-PH" sz="1000" dirty="0">
                <a:latin typeface="Century Gothic" panose="020B0502020202020204" pitchFamily="34" charset="0"/>
              </a:rPr>
              <a:t> imagery. Remote Sensing of Environment, 2024.</a:t>
            </a:r>
            <a:endParaRPr lang="en-US" sz="1000" dirty="0">
              <a:latin typeface="Century Gothic" panose="020B0502020202020204" pitchFamily="34" charset="0"/>
            </a:endParaRPr>
          </a:p>
        </p:txBody>
      </p:sp>
      <p:pic>
        <p:nvPicPr>
          <p:cNvPr id="7170" name="Picture 2" descr="Fig. 2">
            <a:extLst>
              <a:ext uri="{FF2B5EF4-FFF2-40B4-BE49-F238E27FC236}">
                <a16:creationId xmlns:a16="http://schemas.microsoft.com/office/drawing/2014/main" id="{3A6A510A-BF69-E467-0882-FCB608D8C6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137" b="22326"/>
          <a:stretch>
            <a:fillRect/>
          </a:stretch>
        </p:blipFill>
        <p:spPr bwMode="auto">
          <a:xfrm>
            <a:off x="1249402" y="3429000"/>
            <a:ext cx="9693195" cy="26515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0966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B3F120-FA0B-FB24-F360-EA7915D2C09A}"/>
              </a:ext>
            </a:extLst>
          </p:cNvPr>
          <p:cNvSpPr>
            <a:spLocks noGrp="1"/>
          </p:cNvSpPr>
          <p:nvPr>
            <p:ph type="body" idx="1"/>
          </p:nvPr>
        </p:nvSpPr>
        <p:spPr>
          <a:xfrm>
            <a:off x="218560" y="762290"/>
            <a:ext cx="5552122" cy="5663222"/>
          </a:xfrm>
        </p:spPr>
        <p:txBody>
          <a:bodyPr>
            <a:normAutofit/>
          </a:bodyPr>
          <a:lstStyle/>
          <a:p>
            <a:r>
              <a:rPr lang="en-US" dirty="0">
                <a:solidFill>
                  <a:schemeClr val="tx1"/>
                </a:solidFill>
              </a:rPr>
              <a:t>Developed by NASA and CNES, launched in 2022</a:t>
            </a:r>
          </a:p>
          <a:p>
            <a:pPr lvl="1"/>
            <a:r>
              <a:rPr lang="en-PH" dirty="0">
                <a:solidFill>
                  <a:schemeClr val="tx1"/>
                </a:solidFill>
              </a:rPr>
              <a:t>With contributions from the Canadian Space Agency (CSA) and UK Space Agency</a:t>
            </a:r>
          </a:p>
          <a:p>
            <a:r>
              <a:rPr lang="en-US" dirty="0">
                <a:solidFill>
                  <a:schemeClr val="tx1"/>
                </a:solidFill>
              </a:rPr>
              <a:t>Uses radar interferometry to measure surface water heights with centimeter-level precision</a:t>
            </a:r>
          </a:p>
          <a:p>
            <a:pPr lvl="1"/>
            <a:r>
              <a:rPr lang="en-US" dirty="0">
                <a:solidFill>
                  <a:schemeClr val="tx1"/>
                </a:solidFill>
              </a:rPr>
              <a:t>However, this height critically depends on accurate </a:t>
            </a:r>
            <a:r>
              <a:rPr lang="en-US" b="1" dirty="0">
                <a:solidFill>
                  <a:schemeClr val="tx1"/>
                </a:solidFill>
              </a:rPr>
              <a:t>river</a:t>
            </a:r>
            <a:r>
              <a:rPr lang="en-US" dirty="0">
                <a:solidFill>
                  <a:schemeClr val="tx1"/>
                </a:solidFill>
              </a:rPr>
              <a:t> </a:t>
            </a:r>
            <a:r>
              <a:rPr lang="en-US" b="1" dirty="0">
                <a:solidFill>
                  <a:schemeClr val="tx1"/>
                </a:solidFill>
              </a:rPr>
              <a:t>widths</a:t>
            </a:r>
            <a:r>
              <a:rPr lang="en-US" dirty="0">
                <a:solidFill>
                  <a:schemeClr val="tx1"/>
                </a:solidFill>
              </a:rPr>
              <a:t> to measure dynamic processes like flow</a:t>
            </a:r>
          </a:p>
          <a:p>
            <a:r>
              <a:rPr lang="en-US" dirty="0">
                <a:solidFill>
                  <a:schemeClr val="tx1"/>
                </a:solidFill>
              </a:rPr>
              <a:t>While it can also estimate widths, these are of lower resolution than the heights</a:t>
            </a:r>
          </a:p>
        </p:txBody>
      </p:sp>
      <p:sp>
        <p:nvSpPr>
          <p:cNvPr id="4" name="Text Placeholder 3">
            <a:extLst>
              <a:ext uri="{FF2B5EF4-FFF2-40B4-BE49-F238E27FC236}">
                <a16:creationId xmlns:a16="http://schemas.microsoft.com/office/drawing/2014/main" id="{E71D69C1-65D7-EE71-541E-0F432040F4E5}"/>
              </a:ext>
            </a:extLst>
          </p:cNvPr>
          <p:cNvSpPr>
            <a:spLocks noGrp="1"/>
          </p:cNvSpPr>
          <p:nvPr>
            <p:ph type="body" idx="3"/>
          </p:nvPr>
        </p:nvSpPr>
        <p:spPr/>
        <p:txBody>
          <a:bodyPr>
            <a:normAutofit fontScale="85000" lnSpcReduction="20000"/>
          </a:bodyPr>
          <a:lstStyle/>
          <a:p>
            <a:r>
              <a:rPr lang="en-US" dirty="0"/>
              <a:t>SWOT was launched to better understand surface waters</a:t>
            </a:r>
          </a:p>
        </p:txBody>
      </p:sp>
      <p:sp>
        <p:nvSpPr>
          <p:cNvPr id="5" name="TextBox 4">
            <a:extLst>
              <a:ext uri="{FF2B5EF4-FFF2-40B4-BE49-F238E27FC236}">
                <a16:creationId xmlns:a16="http://schemas.microsoft.com/office/drawing/2014/main" id="{348E30F4-79C1-84A7-1DB3-7739373F3D7C}"/>
              </a:ext>
            </a:extLst>
          </p:cNvPr>
          <p:cNvSpPr txBox="1"/>
          <p:nvPr/>
        </p:nvSpPr>
        <p:spPr>
          <a:xfrm>
            <a:off x="2174297" y="6306936"/>
            <a:ext cx="9169564" cy="400110"/>
          </a:xfrm>
          <a:prstGeom prst="rect">
            <a:avLst/>
          </a:prstGeom>
          <a:noFill/>
        </p:spPr>
        <p:txBody>
          <a:bodyPr wrap="square" rtlCol="0">
            <a:spAutoFit/>
          </a:bodyPr>
          <a:lstStyle/>
          <a:p>
            <a:r>
              <a:rPr lang="en-US" sz="1000" dirty="0">
                <a:latin typeface="Century Gothic" panose="020B0502020202020204" pitchFamily="34" charset="0"/>
              </a:rPr>
              <a:t>[3] https://</a:t>
            </a:r>
            <a:r>
              <a:rPr lang="en-US" sz="1000" dirty="0" err="1">
                <a:latin typeface="Century Gothic" panose="020B0502020202020204" pitchFamily="34" charset="0"/>
              </a:rPr>
              <a:t>swot.jpl.nasa.gov</a:t>
            </a:r>
            <a:r>
              <a:rPr lang="en-US" sz="1000" dirty="0">
                <a:latin typeface="Century Gothic" panose="020B0502020202020204" pitchFamily="34" charset="0"/>
              </a:rPr>
              <a:t>/mission/launch/</a:t>
            </a:r>
          </a:p>
          <a:p>
            <a:r>
              <a:rPr lang="en-US" sz="1000" dirty="0">
                <a:latin typeface="Century Gothic" panose="020B0502020202020204" pitchFamily="34" charset="0"/>
              </a:rPr>
              <a:t>[4] https://</a:t>
            </a:r>
            <a:r>
              <a:rPr lang="en-US" sz="1000" dirty="0" err="1">
                <a:latin typeface="Century Gothic" panose="020B0502020202020204" pitchFamily="34" charset="0"/>
              </a:rPr>
              <a:t>swot.jpl.nasa.gov</a:t>
            </a:r>
            <a:r>
              <a:rPr lang="en-US" sz="1000" dirty="0">
                <a:latin typeface="Century Gothic" panose="020B0502020202020204" pitchFamily="34" charset="0"/>
              </a:rPr>
              <a:t>/resources/104/diagram-of-swot-data-collection/</a:t>
            </a:r>
          </a:p>
        </p:txBody>
      </p:sp>
      <p:pic>
        <p:nvPicPr>
          <p:cNvPr id="3" name="Picture 2">
            <a:extLst>
              <a:ext uri="{FF2B5EF4-FFF2-40B4-BE49-F238E27FC236}">
                <a16:creationId xmlns:a16="http://schemas.microsoft.com/office/drawing/2014/main" id="{C4870DF7-A0D8-7306-644F-10B76E6BBDB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5770682" y="1639558"/>
            <a:ext cx="6362460" cy="35788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7552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01E703C7-1E38-A765-CEE8-9970FF4CD34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C962A9F-528D-1138-CCFC-B1B45BCE635A}"/>
              </a:ext>
            </a:extLst>
          </p:cNvPr>
          <p:cNvSpPr/>
          <p:nvPr/>
        </p:nvSpPr>
        <p:spPr>
          <a:xfrm>
            <a:off x="-1" y="5960441"/>
            <a:ext cx="2601191" cy="8873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g32b8ddee2bd_0_0">
            <a:extLst>
              <a:ext uri="{FF2B5EF4-FFF2-40B4-BE49-F238E27FC236}">
                <a16:creationId xmlns:a16="http://schemas.microsoft.com/office/drawing/2014/main" id="{343C616A-CBAA-2119-5082-A50BA8438295}"/>
              </a:ext>
            </a:extLst>
          </p:cNvPr>
          <p:cNvSpPr txBox="1">
            <a:spLocks noGrp="1"/>
          </p:cNvSpPr>
          <p:nvPr>
            <p:ph type="body" idx="3"/>
          </p:nvPr>
        </p:nvSpPr>
        <p:spPr>
          <a:xfrm>
            <a:off x="273250" y="102701"/>
            <a:ext cx="11645400" cy="622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1000"/>
              </a:spcBef>
              <a:spcAft>
                <a:spcPts val="0"/>
              </a:spcAft>
              <a:buSzPct val="108108"/>
              <a:buNone/>
            </a:pPr>
            <a:r>
              <a:rPr lang="en-US" dirty="0"/>
              <a:t>Lower resolution images can be limiting for river monitoring</a:t>
            </a:r>
            <a:endParaRPr dirty="0"/>
          </a:p>
        </p:txBody>
      </p:sp>
      <p:sp>
        <p:nvSpPr>
          <p:cNvPr id="18" name="TextBox 17">
            <a:extLst>
              <a:ext uri="{FF2B5EF4-FFF2-40B4-BE49-F238E27FC236}">
                <a16:creationId xmlns:a16="http://schemas.microsoft.com/office/drawing/2014/main" id="{9FA95367-C62F-0583-7F88-3782BC7D4BB9}"/>
              </a:ext>
            </a:extLst>
          </p:cNvPr>
          <p:cNvSpPr txBox="1"/>
          <p:nvPr/>
        </p:nvSpPr>
        <p:spPr>
          <a:xfrm>
            <a:off x="7892862" y="1244187"/>
            <a:ext cx="2647760" cy="400110"/>
          </a:xfrm>
          <a:prstGeom prst="rect">
            <a:avLst/>
          </a:prstGeom>
          <a:noFill/>
        </p:spPr>
        <p:txBody>
          <a:bodyPr wrap="square" rtlCol="0">
            <a:spAutoFit/>
          </a:bodyPr>
          <a:lstStyle/>
          <a:p>
            <a:pPr algn="ctr"/>
            <a:r>
              <a:rPr lang="en-US" sz="2000" dirty="0">
                <a:latin typeface="Century Gothic" panose="020B0502020202020204" pitchFamily="34" charset="0"/>
              </a:rPr>
              <a:t>3 meters/pixel</a:t>
            </a:r>
          </a:p>
        </p:txBody>
      </p:sp>
      <p:sp>
        <p:nvSpPr>
          <p:cNvPr id="19" name="TextBox 18">
            <a:extLst>
              <a:ext uri="{FF2B5EF4-FFF2-40B4-BE49-F238E27FC236}">
                <a16:creationId xmlns:a16="http://schemas.microsoft.com/office/drawing/2014/main" id="{B322828D-406D-9C49-3A0A-241375D1959A}"/>
              </a:ext>
            </a:extLst>
          </p:cNvPr>
          <p:cNvSpPr txBox="1"/>
          <p:nvPr/>
        </p:nvSpPr>
        <p:spPr>
          <a:xfrm>
            <a:off x="1889934" y="1192278"/>
            <a:ext cx="3531101" cy="400110"/>
          </a:xfrm>
          <a:prstGeom prst="rect">
            <a:avLst/>
          </a:prstGeom>
          <a:noFill/>
        </p:spPr>
        <p:txBody>
          <a:bodyPr wrap="square" rtlCol="0">
            <a:spAutoFit/>
          </a:bodyPr>
          <a:lstStyle/>
          <a:p>
            <a:pPr algn="ctr"/>
            <a:r>
              <a:rPr lang="en-US" sz="2000" dirty="0">
                <a:latin typeface="Century Gothic" panose="020B0502020202020204" pitchFamily="34" charset="0"/>
              </a:rPr>
              <a:t>10 meters/pixel (Sentinel-2)</a:t>
            </a:r>
          </a:p>
        </p:txBody>
      </p:sp>
      <p:pic>
        <p:nvPicPr>
          <p:cNvPr id="7" name="Picture 6">
            <a:extLst>
              <a:ext uri="{FF2B5EF4-FFF2-40B4-BE49-F238E27FC236}">
                <a16:creationId xmlns:a16="http://schemas.microsoft.com/office/drawing/2014/main" id="{CD43F7A7-800C-7F12-3027-7784911A6C25}"/>
              </a:ext>
            </a:extLst>
          </p:cNvPr>
          <p:cNvPicPr>
            <a:picLocks noChangeAspect="1"/>
          </p:cNvPicPr>
          <p:nvPr/>
        </p:nvPicPr>
        <p:blipFill>
          <a:blip r:embed="rId4"/>
          <a:srcRect l="66791" t="14677" r="7358" b="21007"/>
          <a:stretch>
            <a:fillRect/>
          </a:stretch>
        </p:blipFill>
        <p:spPr>
          <a:xfrm>
            <a:off x="963067" y="1628828"/>
            <a:ext cx="2414008" cy="3057028"/>
          </a:xfrm>
          <a:prstGeom prst="rect">
            <a:avLst/>
          </a:prstGeom>
        </p:spPr>
      </p:pic>
      <p:sp>
        <p:nvSpPr>
          <p:cNvPr id="13" name="TextBox 12">
            <a:extLst>
              <a:ext uri="{FF2B5EF4-FFF2-40B4-BE49-F238E27FC236}">
                <a16:creationId xmlns:a16="http://schemas.microsoft.com/office/drawing/2014/main" id="{30273263-B539-90F0-4609-E80A78E10B57}"/>
              </a:ext>
            </a:extLst>
          </p:cNvPr>
          <p:cNvSpPr txBox="1"/>
          <p:nvPr/>
        </p:nvSpPr>
        <p:spPr>
          <a:xfrm>
            <a:off x="3113846" y="4660887"/>
            <a:ext cx="3260910" cy="400110"/>
          </a:xfrm>
          <a:prstGeom prst="rect">
            <a:avLst/>
          </a:prstGeom>
          <a:noFill/>
        </p:spPr>
        <p:txBody>
          <a:bodyPr wrap="square" rtlCol="0">
            <a:spAutoFit/>
          </a:bodyPr>
          <a:lstStyle/>
          <a:p>
            <a:pPr algn="ctr"/>
            <a:r>
              <a:rPr lang="en-US" sz="2000" dirty="0">
                <a:solidFill>
                  <a:schemeClr val="dk1"/>
                </a:solidFill>
                <a:latin typeface="Century Gothic"/>
              </a:rPr>
              <a:t>Area=161,600 m</a:t>
            </a:r>
            <a:r>
              <a:rPr lang="en-US" sz="2000" baseline="30000" dirty="0">
                <a:solidFill>
                  <a:schemeClr val="dk1"/>
                </a:solidFill>
                <a:latin typeface="Century Gothic"/>
              </a:rPr>
              <a:t>2</a:t>
            </a:r>
          </a:p>
        </p:txBody>
      </p:sp>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2A4377A8-8E72-8566-E6DD-79AA1A5526A4}"/>
                  </a:ext>
                </a:extLst>
              </p14:cNvPr>
              <p14:cNvContentPartPr/>
              <p14:nvPr/>
            </p14:nvContentPartPr>
            <p14:xfrm>
              <a:off x="-2286563" y="187310"/>
              <a:ext cx="360" cy="360"/>
            </p14:xfrm>
          </p:contentPart>
        </mc:Choice>
        <mc:Fallback xmlns="">
          <p:pic>
            <p:nvPicPr>
              <p:cNvPr id="22" name="Ink 21">
                <a:extLst>
                  <a:ext uri="{FF2B5EF4-FFF2-40B4-BE49-F238E27FC236}">
                    <a16:creationId xmlns:a16="http://schemas.microsoft.com/office/drawing/2014/main" id="{2A4377A8-8E72-8566-E6DD-79AA1A5526A4}"/>
                  </a:ext>
                </a:extLst>
              </p:cNvPr>
              <p:cNvPicPr/>
              <p:nvPr/>
            </p:nvPicPr>
            <p:blipFill>
              <a:blip r:embed="rId8"/>
              <a:stretch>
                <a:fillRect/>
              </a:stretch>
            </p:blipFill>
            <p:spPr>
              <a:xfrm>
                <a:off x="-2292683" y="181190"/>
                <a:ext cx="12600" cy="12600"/>
              </a:xfrm>
              <a:prstGeom prst="rect">
                <a:avLst/>
              </a:prstGeom>
            </p:spPr>
          </p:pic>
        </mc:Fallback>
      </mc:AlternateContent>
      <p:pic>
        <p:nvPicPr>
          <p:cNvPr id="42" name="Picture 41">
            <a:extLst>
              <a:ext uri="{FF2B5EF4-FFF2-40B4-BE49-F238E27FC236}">
                <a16:creationId xmlns:a16="http://schemas.microsoft.com/office/drawing/2014/main" id="{E2F5AB1B-773C-0A0A-A355-13D94C731628}"/>
              </a:ext>
            </a:extLst>
          </p:cNvPr>
          <p:cNvPicPr>
            <a:picLocks noChangeAspect="1"/>
          </p:cNvPicPr>
          <p:nvPr/>
        </p:nvPicPr>
        <p:blipFill>
          <a:blip r:embed="rId9"/>
          <a:srcRect l="22000" t="12311" r="32014" b="10097"/>
          <a:stretch>
            <a:fillRect/>
          </a:stretch>
        </p:blipFill>
        <p:spPr>
          <a:xfrm>
            <a:off x="963067" y="1626238"/>
            <a:ext cx="2414008" cy="3057028"/>
          </a:xfrm>
          <a:prstGeom prst="rect">
            <a:avLst/>
          </a:prstGeom>
        </p:spPr>
      </p:pic>
      <p:sp>
        <p:nvSpPr>
          <p:cNvPr id="43" name="TextBox 42">
            <a:extLst>
              <a:ext uri="{FF2B5EF4-FFF2-40B4-BE49-F238E27FC236}">
                <a16:creationId xmlns:a16="http://schemas.microsoft.com/office/drawing/2014/main" id="{A737AFCA-55FC-3850-A142-8E30061736FE}"/>
              </a:ext>
            </a:extLst>
          </p:cNvPr>
          <p:cNvSpPr txBox="1"/>
          <p:nvPr/>
        </p:nvSpPr>
        <p:spPr>
          <a:xfrm>
            <a:off x="539616" y="4664739"/>
            <a:ext cx="3260910" cy="400110"/>
          </a:xfrm>
          <a:prstGeom prst="rect">
            <a:avLst/>
          </a:prstGeom>
          <a:noFill/>
        </p:spPr>
        <p:txBody>
          <a:bodyPr wrap="square" rtlCol="0">
            <a:spAutoFit/>
          </a:bodyPr>
          <a:lstStyle/>
          <a:p>
            <a:pPr algn="ctr"/>
            <a:r>
              <a:rPr lang="en-US" sz="2000" dirty="0">
                <a:solidFill>
                  <a:schemeClr val="dk1"/>
                </a:solidFill>
                <a:latin typeface="Century Gothic"/>
              </a:rPr>
              <a:t>Area=113,300 m</a:t>
            </a:r>
            <a:r>
              <a:rPr lang="en-US" sz="2000" baseline="30000" dirty="0">
                <a:solidFill>
                  <a:schemeClr val="dk1"/>
                </a:solidFill>
                <a:latin typeface="Century Gothic"/>
              </a:rPr>
              <a:t>2</a:t>
            </a:r>
          </a:p>
        </p:txBody>
      </p:sp>
      <p:sp>
        <p:nvSpPr>
          <p:cNvPr id="46" name="Right Brace 45">
            <a:extLst>
              <a:ext uri="{FF2B5EF4-FFF2-40B4-BE49-F238E27FC236}">
                <a16:creationId xmlns:a16="http://schemas.microsoft.com/office/drawing/2014/main" id="{0297BB69-1A89-3FDD-AC34-733A430678BA}"/>
              </a:ext>
            </a:extLst>
          </p:cNvPr>
          <p:cNvSpPr/>
          <p:nvPr/>
        </p:nvSpPr>
        <p:spPr>
          <a:xfrm rot="10800000">
            <a:off x="596460" y="1611287"/>
            <a:ext cx="313721" cy="3057028"/>
          </a:xfrm>
          <a:prstGeom prst="rightBrace">
            <a:avLst>
              <a:gd name="adj1" fmla="val 8333"/>
              <a:gd name="adj2" fmla="val 540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7256D171-5B5C-1687-A710-397CB7785075}"/>
              </a:ext>
            </a:extLst>
          </p:cNvPr>
          <p:cNvSpPr txBox="1"/>
          <p:nvPr/>
        </p:nvSpPr>
        <p:spPr>
          <a:xfrm>
            <a:off x="0" y="2786565"/>
            <a:ext cx="696347" cy="707886"/>
          </a:xfrm>
          <a:prstGeom prst="rect">
            <a:avLst/>
          </a:prstGeom>
          <a:noFill/>
        </p:spPr>
        <p:txBody>
          <a:bodyPr wrap="square" rtlCol="0">
            <a:spAutoFit/>
          </a:bodyPr>
          <a:lstStyle/>
          <a:p>
            <a:pPr algn="ctr"/>
            <a:r>
              <a:rPr lang="en-US" sz="2000" dirty="0">
                <a:solidFill>
                  <a:schemeClr val="dk1"/>
                </a:solidFill>
                <a:latin typeface="Century Gothic"/>
              </a:rPr>
              <a:t>1.5 </a:t>
            </a:r>
          </a:p>
          <a:p>
            <a:pPr algn="ctr"/>
            <a:r>
              <a:rPr lang="en-US" sz="2000" dirty="0">
                <a:solidFill>
                  <a:schemeClr val="dk1"/>
                </a:solidFill>
                <a:latin typeface="Century Gothic"/>
              </a:rPr>
              <a:t>km</a:t>
            </a:r>
            <a:endParaRPr lang="en-US" sz="2000" baseline="30000" dirty="0">
              <a:solidFill>
                <a:schemeClr val="dk1"/>
              </a:solidFill>
              <a:latin typeface="Century Gothic"/>
            </a:endParaRPr>
          </a:p>
        </p:txBody>
      </p:sp>
      <p:pic>
        <p:nvPicPr>
          <p:cNvPr id="48" name="Picture 47">
            <a:extLst>
              <a:ext uri="{FF2B5EF4-FFF2-40B4-BE49-F238E27FC236}">
                <a16:creationId xmlns:a16="http://schemas.microsoft.com/office/drawing/2014/main" id="{CAC3A8F7-BFD2-1521-FE0F-9A0A1A13A927}"/>
              </a:ext>
            </a:extLst>
          </p:cNvPr>
          <p:cNvPicPr>
            <a:picLocks noChangeAspect="1"/>
          </p:cNvPicPr>
          <p:nvPr/>
        </p:nvPicPr>
        <p:blipFill>
          <a:blip r:embed="rId10"/>
          <a:srcRect l="22016" t="12042" r="30960" b="11084"/>
          <a:stretch>
            <a:fillRect/>
          </a:stretch>
        </p:blipFill>
        <p:spPr>
          <a:xfrm>
            <a:off x="3532709" y="1635360"/>
            <a:ext cx="2423185" cy="3014197"/>
          </a:xfrm>
          <a:prstGeom prst="rect">
            <a:avLst/>
          </a:prstGeom>
        </p:spPr>
      </p:pic>
      <p:sp>
        <p:nvSpPr>
          <p:cNvPr id="51" name="TextBox 50">
            <a:extLst>
              <a:ext uri="{FF2B5EF4-FFF2-40B4-BE49-F238E27FC236}">
                <a16:creationId xmlns:a16="http://schemas.microsoft.com/office/drawing/2014/main" id="{545771E1-2E19-7E16-85D3-EAB2AA8249B1}"/>
              </a:ext>
            </a:extLst>
          </p:cNvPr>
          <p:cNvSpPr txBox="1"/>
          <p:nvPr/>
        </p:nvSpPr>
        <p:spPr>
          <a:xfrm>
            <a:off x="6888198" y="4637257"/>
            <a:ext cx="2343879" cy="400110"/>
          </a:xfrm>
          <a:prstGeom prst="rect">
            <a:avLst/>
          </a:prstGeom>
          <a:noFill/>
        </p:spPr>
        <p:txBody>
          <a:bodyPr wrap="square" rtlCol="0">
            <a:spAutoFit/>
          </a:bodyPr>
          <a:lstStyle/>
          <a:p>
            <a:pPr algn="ctr"/>
            <a:r>
              <a:rPr lang="en-US" sz="2000" dirty="0">
                <a:solidFill>
                  <a:schemeClr val="dk1"/>
                </a:solidFill>
                <a:latin typeface="Century Gothic"/>
              </a:rPr>
              <a:t>Area=118,413 m</a:t>
            </a:r>
            <a:r>
              <a:rPr lang="en-US" sz="2000" baseline="30000" dirty="0">
                <a:solidFill>
                  <a:schemeClr val="dk1"/>
                </a:solidFill>
                <a:latin typeface="Century Gothic"/>
              </a:rPr>
              <a:t>2</a:t>
            </a:r>
          </a:p>
        </p:txBody>
      </p:sp>
      <p:sp>
        <p:nvSpPr>
          <p:cNvPr id="52" name="TextBox 51">
            <a:extLst>
              <a:ext uri="{FF2B5EF4-FFF2-40B4-BE49-F238E27FC236}">
                <a16:creationId xmlns:a16="http://schemas.microsoft.com/office/drawing/2014/main" id="{24E301BE-C7D7-CB79-5385-D0A854E1E5FA}"/>
              </a:ext>
            </a:extLst>
          </p:cNvPr>
          <p:cNvSpPr txBox="1"/>
          <p:nvPr/>
        </p:nvSpPr>
        <p:spPr>
          <a:xfrm>
            <a:off x="1614793" y="5333841"/>
            <a:ext cx="9519925" cy="400110"/>
          </a:xfrm>
          <a:prstGeom prst="rect">
            <a:avLst/>
          </a:prstGeom>
          <a:noFill/>
        </p:spPr>
        <p:txBody>
          <a:bodyPr wrap="square" rtlCol="0">
            <a:spAutoFit/>
          </a:bodyPr>
          <a:lstStyle/>
          <a:p>
            <a:pPr algn="ctr"/>
            <a:r>
              <a:rPr lang="en-US" sz="2000" dirty="0">
                <a:solidFill>
                  <a:schemeClr val="dk1"/>
                </a:solidFill>
                <a:latin typeface="Century Gothic"/>
              </a:rPr>
              <a:t>Assume our method makes a </a:t>
            </a:r>
            <a:r>
              <a:rPr lang="en-US" sz="2000" b="1" dirty="0">
                <a:solidFill>
                  <a:srgbClr val="FF0000"/>
                </a:solidFill>
                <a:latin typeface="Century Gothic"/>
              </a:rPr>
              <a:t>1 pixel</a:t>
            </a:r>
            <a:r>
              <a:rPr lang="en-US" sz="2000" dirty="0">
                <a:solidFill>
                  <a:srgbClr val="FF0000"/>
                </a:solidFill>
                <a:latin typeface="Century Gothic"/>
              </a:rPr>
              <a:t> </a:t>
            </a:r>
            <a:r>
              <a:rPr lang="en-US" sz="2000" dirty="0">
                <a:solidFill>
                  <a:schemeClr val="dk1"/>
                </a:solidFill>
                <a:latin typeface="Century Gothic"/>
              </a:rPr>
              <a:t>mistake along the water boundary</a:t>
            </a:r>
            <a:endParaRPr lang="en-US" sz="2000" baseline="30000" dirty="0">
              <a:solidFill>
                <a:schemeClr val="dk1"/>
              </a:solidFill>
              <a:latin typeface="Century Gothic"/>
            </a:endParaRPr>
          </a:p>
        </p:txBody>
      </p:sp>
      <p:sp>
        <p:nvSpPr>
          <p:cNvPr id="59" name="TextBox 58">
            <a:extLst>
              <a:ext uri="{FF2B5EF4-FFF2-40B4-BE49-F238E27FC236}">
                <a16:creationId xmlns:a16="http://schemas.microsoft.com/office/drawing/2014/main" id="{62BFD95E-469C-BFF3-6B9A-2520728EE142}"/>
              </a:ext>
            </a:extLst>
          </p:cNvPr>
          <p:cNvSpPr txBox="1"/>
          <p:nvPr/>
        </p:nvSpPr>
        <p:spPr>
          <a:xfrm>
            <a:off x="963067" y="5889944"/>
            <a:ext cx="2414008" cy="400110"/>
          </a:xfrm>
          <a:prstGeom prst="rect">
            <a:avLst/>
          </a:prstGeom>
          <a:noFill/>
        </p:spPr>
        <p:txBody>
          <a:bodyPr wrap="square" rtlCol="0">
            <a:spAutoFit/>
          </a:bodyPr>
          <a:lstStyle/>
          <a:p>
            <a:pPr algn="ctr"/>
            <a:r>
              <a:rPr lang="en-US" sz="2000" dirty="0">
                <a:solidFill>
                  <a:schemeClr val="dk1"/>
                </a:solidFill>
                <a:latin typeface="Century Gothic"/>
              </a:rPr>
              <a:t>Area=755,333 m</a:t>
            </a:r>
            <a:r>
              <a:rPr lang="en-US" sz="2000" baseline="30000" dirty="0">
                <a:solidFill>
                  <a:schemeClr val="dk1"/>
                </a:solidFill>
                <a:latin typeface="Century Gothic"/>
              </a:rPr>
              <a:t>2</a:t>
            </a:r>
          </a:p>
        </p:txBody>
      </p:sp>
      <p:sp>
        <p:nvSpPr>
          <p:cNvPr id="60" name="TextBox 59">
            <a:extLst>
              <a:ext uri="{FF2B5EF4-FFF2-40B4-BE49-F238E27FC236}">
                <a16:creationId xmlns:a16="http://schemas.microsoft.com/office/drawing/2014/main" id="{0DB4EA34-C111-60FA-D91D-F2E60D45F721}"/>
              </a:ext>
            </a:extLst>
          </p:cNvPr>
          <p:cNvSpPr txBox="1"/>
          <p:nvPr/>
        </p:nvSpPr>
        <p:spPr>
          <a:xfrm>
            <a:off x="3377075" y="5889944"/>
            <a:ext cx="2714616" cy="400110"/>
          </a:xfrm>
          <a:prstGeom prst="rect">
            <a:avLst/>
          </a:prstGeom>
          <a:noFill/>
        </p:spPr>
        <p:txBody>
          <a:bodyPr wrap="square" rtlCol="0">
            <a:spAutoFit/>
          </a:bodyPr>
          <a:lstStyle/>
          <a:p>
            <a:pPr algn="ctr"/>
            <a:r>
              <a:rPr lang="en-US" sz="2000" dirty="0">
                <a:solidFill>
                  <a:schemeClr val="dk1"/>
                </a:solidFill>
                <a:latin typeface="Century Gothic"/>
              </a:rPr>
              <a:t>Area=1,077,333 m</a:t>
            </a:r>
            <a:r>
              <a:rPr lang="en-US" sz="2000" baseline="30000" dirty="0">
                <a:solidFill>
                  <a:schemeClr val="dk1"/>
                </a:solidFill>
                <a:latin typeface="Century Gothic"/>
              </a:rPr>
              <a:t>2</a:t>
            </a:r>
          </a:p>
        </p:txBody>
      </p:sp>
      <p:sp>
        <p:nvSpPr>
          <p:cNvPr id="61" name="TextBox 60">
            <a:extLst>
              <a:ext uri="{FF2B5EF4-FFF2-40B4-BE49-F238E27FC236}">
                <a16:creationId xmlns:a16="http://schemas.microsoft.com/office/drawing/2014/main" id="{554F350A-BB06-4C48-126C-BFAAD99FDE16}"/>
              </a:ext>
            </a:extLst>
          </p:cNvPr>
          <p:cNvSpPr txBox="1"/>
          <p:nvPr/>
        </p:nvSpPr>
        <p:spPr>
          <a:xfrm>
            <a:off x="6888198" y="5827706"/>
            <a:ext cx="2343879" cy="400110"/>
          </a:xfrm>
          <a:prstGeom prst="rect">
            <a:avLst/>
          </a:prstGeom>
          <a:noFill/>
        </p:spPr>
        <p:txBody>
          <a:bodyPr wrap="square" rtlCol="0">
            <a:spAutoFit/>
          </a:bodyPr>
          <a:lstStyle/>
          <a:p>
            <a:pPr algn="ctr"/>
            <a:r>
              <a:rPr lang="en-US" sz="2000" dirty="0">
                <a:solidFill>
                  <a:schemeClr val="dk1"/>
                </a:solidFill>
                <a:latin typeface="Century Gothic"/>
              </a:rPr>
              <a:t>Area=789,420 m</a:t>
            </a:r>
            <a:r>
              <a:rPr lang="en-US" sz="2000" baseline="30000" dirty="0">
                <a:solidFill>
                  <a:schemeClr val="dk1"/>
                </a:solidFill>
                <a:latin typeface="Century Gothic"/>
              </a:rPr>
              <a:t>2</a:t>
            </a:r>
          </a:p>
        </p:txBody>
      </p:sp>
      <p:sp>
        <p:nvSpPr>
          <p:cNvPr id="62" name="TextBox 61">
            <a:extLst>
              <a:ext uri="{FF2B5EF4-FFF2-40B4-BE49-F238E27FC236}">
                <a16:creationId xmlns:a16="http://schemas.microsoft.com/office/drawing/2014/main" id="{44982382-20A3-A001-0EF7-8B135D653596}"/>
              </a:ext>
            </a:extLst>
          </p:cNvPr>
          <p:cNvSpPr txBox="1"/>
          <p:nvPr/>
        </p:nvSpPr>
        <p:spPr>
          <a:xfrm>
            <a:off x="1614792" y="5354482"/>
            <a:ext cx="8925829" cy="400110"/>
          </a:xfrm>
          <a:prstGeom prst="rect">
            <a:avLst/>
          </a:prstGeom>
          <a:noFill/>
        </p:spPr>
        <p:txBody>
          <a:bodyPr wrap="square" rtlCol="0">
            <a:spAutoFit/>
          </a:bodyPr>
          <a:lstStyle/>
          <a:p>
            <a:pPr algn="ctr"/>
            <a:r>
              <a:rPr lang="en-US" sz="2000" dirty="0">
                <a:solidFill>
                  <a:schemeClr val="dk1"/>
                </a:solidFill>
                <a:latin typeface="Century Gothic"/>
              </a:rPr>
              <a:t>If the river is 10 km long, the error can easily add up</a:t>
            </a:r>
            <a:endParaRPr lang="en-US" sz="2000" baseline="30000" dirty="0">
              <a:solidFill>
                <a:schemeClr val="dk1"/>
              </a:solidFill>
              <a:latin typeface="Century Gothic"/>
            </a:endParaRPr>
          </a:p>
        </p:txBody>
      </p:sp>
      <p:sp>
        <p:nvSpPr>
          <p:cNvPr id="63" name="TextBox 62">
            <a:extLst>
              <a:ext uri="{FF2B5EF4-FFF2-40B4-BE49-F238E27FC236}">
                <a16:creationId xmlns:a16="http://schemas.microsoft.com/office/drawing/2014/main" id="{1D245EF7-14B9-8327-0DE1-B68917AF3234}"/>
              </a:ext>
            </a:extLst>
          </p:cNvPr>
          <p:cNvSpPr txBox="1"/>
          <p:nvPr/>
        </p:nvSpPr>
        <p:spPr>
          <a:xfrm>
            <a:off x="9255465" y="6204061"/>
            <a:ext cx="2647760" cy="400110"/>
          </a:xfrm>
          <a:prstGeom prst="rect">
            <a:avLst/>
          </a:prstGeom>
          <a:noFill/>
        </p:spPr>
        <p:txBody>
          <a:bodyPr wrap="square" rtlCol="0">
            <a:spAutoFit/>
          </a:bodyPr>
          <a:lstStyle/>
          <a:p>
            <a:pPr algn="ctr"/>
            <a:r>
              <a:rPr lang="en-US" sz="2000" b="1" dirty="0">
                <a:solidFill>
                  <a:srgbClr val="FF0000"/>
                </a:solidFill>
                <a:latin typeface="Century Gothic"/>
              </a:rPr>
              <a:t>~90,000 m</a:t>
            </a:r>
            <a:r>
              <a:rPr lang="en-US" sz="2000" b="1" baseline="30000" dirty="0">
                <a:solidFill>
                  <a:srgbClr val="FF0000"/>
                </a:solidFill>
                <a:latin typeface="Century Gothic"/>
              </a:rPr>
              <a:t>2</a:t>
            </a:r>
            <a:r>
              <a:rPr lang="en-US" sz="2000" b="1" dirty="0">
                <a:solidFill>
                  <a:srgbClr val="FF0000"/>
                </a:solidFill>
                <a:latin typeface="Century Gothic"/>
              </a:rPr>
              <a:t> error</a:t>
            </a:r>
            <a:endParaRPr lang="en-US" sz="2000" b="1" baseline="30000" dirty="0">
              <a:solidFill>
                <a:srgbClr val="FF0000"/>
              </a:solidFill>
              <a:latin typeface="Century Gothic"/>
            </a:endParaRPr>
          </a:p>
        </p:txBody>
      </p:sp>
      <p:sp>
        <p:nvSpPr>
          <p:cNvPr id="64" name="TextBox 63">
            <a:extLst>
              <a:ext uri="{FF2B5EF4-FFF2-40B4-BE49-F238E27FC236}">
                <a16:creationId xmlns:a16="http://schemas.microsoft.com/office/drawing/2014/main" id="{E611850E-D9DC-D0B2-46EC-8214C7E379D1}"/>
              </a:ext>
            </a:extLst>
          </p:cNvPr>
          <p:cNvSpPr txBox="1"/>
          <p:nvPr/>
        </p:nvSpPr>
        <p:spPr>
          <a:xfrm>
            <a:off x="489163" y="747285"/>
            <a:ext cx="3260910" cy="400110"/>
          </a:xfrm>
          <a:prstGeom prst="rect">
            <a:avLst/>
          </a:prstGeom>
          <a:noFill/>
        </p:spPr>
        <p:txBody>
          <a:bodyPr wrap="square" rtlCol="0">
            <a:spAutoFit/>
          </a:bodyPr>
          <a:lstStyle/>
          <a:p>
            <a:pPr algn="ctr"/>
            <a:r>
              <a:rPr lang="en-US" sz="2000" dirty="0">
                <a:latin typeface="Century Gothic" panose="020B0502020202020204" pitchFamily="34" charset="0"/>
              </a:rPr>
              <a:t>~50 meter wide river</a:t>
            </a:r>
          </a:p>
        </p:txBody>
      </p:sp>
      <p:sp>
        <p:nvSpPr>
          <p:cNvPr id="66" name="TextBox 65">
            <a:extLst>
              <a:ext uri="{FF2B5EF4-FFF2-40B4-BE49-F238E27FC236}">
                <a16:creationId xmlns:a16="http://schemas.microsoft.com/office/drawing/2014/main" id="{B05B7E2C-3D5C-52BA-4281-94DB351735A5}"/>
              </a:ext>
            </a:extLst>
          </p:cNvPr>
          <p:cNvSpPr txBox="1"/>
          <p:nvPr/>
        </p:nvSpPr>
        <p:spPr>
          <a:xfrm>
            <a:off x="3488204" y="6227052"/>
            <a:ext cx="2414008" cy="400110"/>
          </a:xfrm>
          <a:prstGeom prst="rect">
            <a:avLst/>
          </a:prstGeom>
          <a:noFill/>
        </p:spPr>
        <p:txBody>
          <a:bodyPr wrap="square" rtlCol="0">
            <a:spAutoFit/>
          </a:bodyPr>
          <a:lstStyle/>
          <a:p>
            <a:pPr algn="ctr"/>
            <a:r>
              <a:rPr lang="en-US" sz="2000" b="1" dirty="0">
                <a:solidFill>
                  <a:srgbClr val="FF0000"/>
                </a:solidFill>
                <a:latin typeface="Century Gothic"/>
              </a:rPr>
              <a:t>~300,000 m</a:t>
            </a:r>
            <a:r>
              <a:rPr lang="en-US" sz="2000" b="1" baseline="30000" dirty="0">
                <a:solidFill>
                  <a:srgbClr val="FF0000"/>
                </a:solidFill>
                <a:latin typeface="Century Gothic"/>
              </a:rPr>
              <a:t>2</a:t>
            </a:r>
            <a:r>
              <a:rPr lang="en-US" sz="2000" b="1" dirty="0">
                <a:solidFill>
                  <a:srgbClr val="FF0000"/>
                </a:solidFill>
                <a:latin typeface="Century Gothic"/>
              </a:rPr>
              <a:t> error</a:t>
            </a:r>
            <a:endParaRPr lang="en-US" sz="2000" b="1" baseline="30000" dirty="0">
              <a:solidFill>
                <a:srgbClr val="FF0000"/>
              </a:solidFill>
              <a:latin typeface="Century Gothic"/>
            </a:endParaRPr>
          </a:p>
        </p:txBody>
      </p:sp>
      <p:pic>
        <p:nvPicPr>
          <p:cNvPr id="68" name="Picture 67">
            <a:extLst>
              <a:ext uri="{FF2B5EF4-FFF2-40B4-BE49-F238E27FC236}">
                <a16:creationId xmlns:a16="http://schemas.microsoft.com/office/drawing/2014/main" id="{8071C158-5F13-4295-3812-97FA72024F95}"/>
              </a:ext>
            </a:extLst>
          </p:cNvPr>
          <p:cNvPicPr>
            <a:picLocks noChangeAspect="1"/>
          </p:cNvPicPr>
          <p:nvPr/>
        </p:nvPicPr>
        <p:blipFill>
          <a:blip r:embed="rId11"/>
          <a:srcRect l="2874" t="2758" r="24081" b="3003"/>
          <a:stretch>
            <a:fillRect/>
          </a:stretch>
        </p:blipFill>
        <p:spPr>
          <a:xfrm>
            <a:off x="9368683" y="1620176"/>
            <a:ext cx="2343879" cy="3023922"/>
          </a:xfrm>
          <a:prstGeom prst="rect">
            <a:avLst/>
          </a:prstGeom>
        </p:spPr>
      </p:pic>
      <p:pic>
        <p:nvPicPr>
          <p:cNvPr id="69" name="Picture 68">
            <a:extLst>
              <a:ext uri="{FF2B5EF4-FFF2-40B4-BE49-F238E27FC236}">
                <a16:creationId xmlns:a16="http://schemas.microsoft.com/office/drawing/2014/main" id="{2180253D-4B6C-A826-7B76-39C4A5D7C37E}"/>
              </a:ext>
            </a:extLst>
          </p:cNvPr>
          <p:cNvPicPr>
            <a:picLocks noChangeAspect="1"/>
          </p:cNvPicPr>
          <p:nvPr/>
        </p:nvPicPr>
        <p:blipFill>
          <a:blip r:embed="rId12"/>
          <a:srcRect l="33903" t="15490" r="40989" b="21029"/>
          <a:stretch>
            <a:fillRect/>
          </a:stretch>
        </p:blipFill>
        <p:spPr>
          <a:xfrm>
            <a:off x="6888198" y="1635360"/>
            <a:ext cx="2343879" cy="3014197"/>
          </a:xfrm>
          <a:prstGeom prst="rect">
            <a:avLst/>
          </a:prstGeom>
        </p:spPr>
      </p:pic>
      <p:pic>
        <p:nvPicPr>
          <p:cNvPr id="70" name="Picture 69">
            <a:extLst>
              <a:ext uri="{FF2B5EF4-FFF2-40B4-BE49-F238E27FC236}">
                <a16:creationId xmlns:a16="http://schemas.microsoft.com/office/drawing/2014/main" id="{D06ED76A-7F34-D050-671F-8F20476FFC33}"/>
              </a:ext>
            </a:extLst>
          </p:cNvPr>
          <p:cNvPicPr>
            <a:picLocks noChangeAspect="1"/>
          </p:cNvPicPr>
          <p:nvPr/>
        </p:nvPicPr>
        <p:blipFill>
          <a:blip r:embed="rId13"/>
          <a:srcRect l="33903" t="14854" r="40984" b="21654"/>
          <a:stretch>
            <a:fillRect/>
          </a:stretch>
        </p:blipFill>
        <p:spPr>
          <a:xfrm>
            <a:off x="6888476" y="1630136"/>
            <a:ext cx="2343879" cy="3013962"/>
          </a:xfrm>
          <a:prstGeom prst="rect">
            <a:avLst/>
          </a:prstGeom>
        </p:spPr>
      </p:pic>
      <p:sp>
        <p:nvSpPr>
          <p:cNvPr id="71" name="TextBox 70">
            <a:extLst>
              <a:ext uri="{FF2B5EF4-FFF2-40B4-BE49-F238E27FC236}">
                <a16:creationId xmlns:a16="http://schemas.microsoft.com/office/drawing/2014/main" id="{C9535BA2-B7CC-87D8-D92E-15E365AB5873}"/>
              </a:ext>
            </a:extLst>
          </p:cNvPr>
          <p:cNvSpPr txBox="1"/>
          <p:nvPr/>
        </p:nvSpPr>
        <p:spPr>
          <a:xfrm>
            <a:off x="9368404" y="4644098"/>
            <a:ext cx="2343879" cy="400110"/>
          </a:xfrm>
          <a:prstGeom prst="rect">
            <a:avLst/>
          </a:prstGeom>
          <a:noFill/>
        </p:spPr>
        <p:txBody>
          <a:bodyPr wrap="square" rtlCol="0">
            <a:spAutoFit/>
          </a:bodyPr>
          <a:lstStyle/>
          <a:p>
            <a:pPr algn="ctr"/>
            <a:r>
              <a:rPr lang="en-US" sz="2000" dirty="0">
                <a:solidFill>
                  <a:schemeClr val="dk1"/>
                </a:solidFill>
                <a:latin typeface="Century Gothic"/>
              </a:rPr>
              <a:t>Area=131,076 m</a:t>
            </a:r>
            <a:r>
              <a:rPr lang="en-US" sz="2000" baseline="30000" dirty="0">
                <a:solidFill>
                  <a:schemeClr val="dk1"/>
                </a:solidFill>
                <a:latin typeface="Century Gothic"/>
              </a:rPr>
              <a:t>2</a:t>
            </a:r>
          </a:p>
        </p:txBody>
      </p:sp>
      <p:sp>
        <p:nvSpPr>
          <p:cNvPr id="72" name="TextBox 71">
            <a:extLst>
              <a:ext uri="{FF2B5EF4-FFF2-40B4-BE49-F238E27FC236}">
                <a16:creationId xmlns:a16="http://schemas.microsoft.com/office/drawing/2014/main" id="{A98D630A-AED1-CB3E-ADA8-616F54EF8899}"/>
              </a:ext>
            </a:extLst>
          </p:cNvPr>
          <p:cNvSpPr txBox="1"/>
          <p:nvPr/>
        </p:nvSpPr>
        <p:spPr>
          <a:xfrm>
            <a:off x="9368403" y="5827706"/>
            <a:ext cx="2343879" cy="400110"/>
          </a:xfrm>
          <a:prstGeom prst="rect">
            <a:avLst/>
          </a:prstGeom>
          <a:noFill/>
        </p:spPr>
        <p:txBody>
          <a:bodyPr wrap="square" rtlCol="0">
            <a:spAutoFit/>
          </a:bodyPr>
          <a:lstStyle/>
          <a:p>
            <a:pPr algn="ctr"/>
            <a:r>
              <a:rPr lang="en-US" sz="2000" dirty="0">
                <a:solidFill>
                  <a:schemeClr val="dk1"/>
                </a:solidFill>
                <a:latin typeface="Century Gothic"/>
              </a:rPr>
              <a:t>Area=873,840 m</a:t>
            </a:r>
            <a:r>
              <a:rPr lang="en-US" sz="2000" baseline="30000" dirty="0">
                <a:solidFill>
                  <a:schemeClr val="dk1"/>
                </a:solidFill>
                <a:latin typeface="Century Gothic"/>
              </a:rPr>
              <a:t>2</a:t>
            </a:r>
          </a:p>
        </p:txBody>
      </p:sp>
      <p:sp>
        <p:nvSpPr>
          <p:cNvPr id="73" name="TextBox 72">
            <a:extLst>
              <a:ext uri="{FF2B5EF4-FFF2-40B4-BE49-F238E27FC236}">
                <a16:creationId xmlns:a16="http://schemas.microsoft.com/office/drawing/2014/main" id="{C24B4DDA-C099-3499-E6B6-84F1F86AEF9A}"/>
              </a:ext>
            </a:extLst>
          </p:cNvPr>
          <p:cNvSpPr txBox="1"/>
          <p:nvPr/>
        </p:nvSpPr>
        <p:spPr>
          <a:xfrm>
            <a:off x="3537297" y="4927362"/>
            <a:ext cx="2414008" cy="400110"/>
          </a:xfrm>
          <a:prstGeom prst="rect">
            <a:avLst/>
          </a:prstGeom>
          <a:noFill/>
        </p:spPr>
        <p:txBody>
          <a:bodyPr wrap="square" rtlCol="0">
            <a:spAutoFit/>
          </a:bodyPr>
          <a:lstStyle/>
          <a:p>
            <a:pPr algn="ctr"/>
            <a:r>
              <a:rPr lang="en-US" sz="2000" b="1" dirty="0">
                <a:solidFill>
                  <a:srgbClr val="FF0000"/>
                </a:solidFill>
                <a:latin typeface="Century Gothic"/>
              </a:rPr>
              <a:t>~40,000 m</a:t>
            </a:r>
            <a:r>
              <a:rPr lang="en-US" sz="2000" b="1" baseline="30000" dirty="0">
                <a:solidFill>
                  <a:srgbClr val="FF0000"/>
                </a:solidFill>
                <a:latin typeface="Century Gothic"/>
              </a:rPr>
              <a:t>2</a:t>
            </a:r>
            <a:r>
              <a:rPr lang="en-US" sz="2000" b="1" dirty="0">
                <a:solidFill>
                  <a:srgbClr val="FF0000"/>
                </a:solidFill>
                <a:latin typeface="Century Gothic"/>
              </a:rPr>
              <a:t> error</a:t>
            </a:r>
            <a:endParaRPr lang="en-US" sz="2000" b="1" baseline="30000" dirty="0">
              <a:solidFill>
                <a:srgbClr val="FF0000"/>
              </a:solidFill>
              <a:latin typeface="Century Gothic"/>
            </a:endParaRPr>
          </a:p>
        </p:txBody>
      </p:sp>
      <p:sp>
        <p:nvSpPr>
          <p:cNvPr id="74" name="TextBox 73">
            <a:extLst>
              <a:ext uri="{FF2B5EF4-FFF2-40B4-BE49-F238E27FC236}">
                <a16:creationId xmlns:a16="http://schemas.microsoft.com/office/drawing/2014/main" id="{9981B9F2-007F-FBE0-2600-D1EF903474F7}"/>
              </a:ext>
            </a:extLst>
          </p:cNvPr>
          <p:cNvSpPr txBox="1"/>
          <p:nvPr/>
        </p:nvSpPr>
        <p:spPr>
          <a:xfrm>
            <a:off x="9372341" y="4927362"/>
            <a:ext cx="2414008" cy="400110"/>
          </a:xfrm>
          <a:prstGeom prst="rect">
            <a:avLst/>
          </a:prstGeom>
          <a:noFill/>
        </p:spPr>
        <p:txBody>
          <a:bodyPr wrap="square" rtlCol="0">
            <a:spAutoFit/>
          </a:bodyPr>
          <a:lstStyle/>
          <a:p>
            <a:pPr algn="ctr"/>
            <a:r>
              <a:rPr lang="en-US" sz="2000" b="1" dirty="0">
                <a:solidFill>
                  <a:srgbClr val="FF0000"/>
                </a:solidFill>
                <a:latin typeface="Century Gothic"/>
              </a:rPr>
              <a:t>~10,000 m</a:t>
            </a:r>
            <a:r>
              <a:rPr lang="en-US" sz="2000" b="1" baseline="30000" dirty="0">
                <a:solidFill>
                  <a:srgbClr val="FF0000"/>
                </a:solidFill>
                <a:latin typeface="Century Gothic"/>
              </a:rPr>
              <a:t>2</a:t>
            </a:r>
            <a:r>
              <a:rPr lang="en-US" sz="2000" b="1" dirty="0">
                <a:solidFill>
                  <a:srgbClr val="FF0000"/>
                </a:solidFill>
                <a:latin typeface="Century Gothic"/>
              </a:rPr>
              <a:t> error</a:t>
            </a:r>
            <a:endParaRPr lang="en-US" sz="2000" b="1" baseline="30000" dirty="0">
              <a:solidFill>
                <a:srgbClr val="FF0000"/>
              </a:solidFill>
              <a:latin typeface="Century Gothic"/>
            </a:endParaRPr>
          </a:p>
        </p:txBody>
      </p:sp>
    </p:spTree>
    <p:custDataLst>
      <p:tags r:id="rId1"/>
    </p:custDataLst>
    <p:extLst>
      <p:ext uri="{BB962C8B-B14F-4D97-AF65-F5344CB8AC3E}">
        <p14:creationId xmlns:p14="http://schemas.microsoft.com/office/powerpoint/2010/main" val="1810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7"/>
                                        </p:tgtEl>
                                        <p:attrNameLst>
                                          <p:attrName>style.opacity</p:attrName>
                                        </p:attrNameLst>
                                      </p:cBhvr>
                                      <p:to>
                                        <p:strVal val="0.25"/>
                                      </p:to>
                                    </p:set>
                                    <p:animEffect filter="image" prLst="opacity: 0.25">
                                      <p:cBhvr rctx="IE">
                                        <p:cTn id="57" dur="indefinite"/>
                                        <p:tgtEl>
                                          <p:spTgt spid="7"/>
                                        </p:tgtEl>
                                      </p:cBhvr>
                                    </p:animEffect>
                                  </p:childTnLst>
                                </p:cTn>
                              </p:par>
                              <p:par>
                                <p:cTn id="58" presetID="9" presetClass="emph" presetSubtype="0" nodeType="withEffect">
                                  <p:stCondLst>
                                    <p:cond delay="0"/>
                                  </p:stCondLst>
                                  <p:childTnLst>
                                    <p:set>
                                      <p:cBhvr>
                                        <p:cTn id="59" dur="indefinite"/>
                                        <p:tgtEl>
                                          <p:spTgt spid="42"/>
                                        </p:tgtEl>
                                        <p:attrNameLst>
                                          <p:attrName>style.opacity</p:attrName>
                                        </p:attrNameLst>
                                      </p:cBhvr>
                                      <p:to>
                                        <p:strVal val="0.25"/>
                                      </p:to>
                                    </p:set>
                                    <p:animEffect filter="image" prLst="opacity: 0.25">
                                      <p:cBhvr rctx="IE">
                                        <p:cTn id="60" dur="indefinite"/>
                                        <p:tgtEl>
                                          <p:spTgt spid="42"/>
                                        </p:tgtEl>
                                      </p:cBhvr>
                                    </p:animEffect>
                                  </p:childTnLst>
                                </p:cTn>
                              </p:par>
                              <p:par>
                                <p:cTn id="61" presetID="9" presetClass="emph" presetSubtype="0" nodeType="withEffect">
                                  <p:stCondLst>
                                    <p:cond delay="0"/>
                                  </p:stCondLst>
                                  <p:childTnLst>
                                    <p:set>
                                      <p:cBhvr>
                                        <p:cTn id="62" dur="indefinite"/>
                                        <p:tgtEl>
                                          <p:spTgt spid="48"/>
                                        </p:tgtEl>
                                        <p:attrNameLst>
                                          <p:attrName>style.opacity</p:attrName>
                                        </p:attrNameLst>
                                      </p:cBhvr>
                                      <p:to>
                                        <p:strVal val="0.25"/>
                                      </p:to>
                                    </p:set>
                                    <p:animEffect filter="image" prLst="opacity: 0.25">
                                      <p:cBhvr rctx="IE">
                                        <p:cTn id="63" dur="indefinite"/>
                                        <p:tgtEl>
                                          <p:spTgt spid="48"/>
                                        </p:tgtEl>
                                      </p:cBhvr>
                                    </p:animEffect>
                                  </p:childTnLst>
                                </p:cTn>
                              </p:par>
                              <p:par>
                                <p:cTn id="64" presetID="9" presetClass="emph" presetSubtype="0" nodeType="withEffect">
                                  <p:stCondLst>
                                    <p:cond delay="0"/>
                                  </p:stCondLst>
                                  <p:childTnLst>
                                    <p:set>
                                      <p:cBhvr>
                                        <p:cTn id="65" dur="indefinite"/>
                                        <p:tgtEl>
                                          <p:spTgt spid="68"/>
                                        </p:tgtEl>
                                        <p:attrNameLst>
                                          <p:attrName>style.opacity</p:attrName>
                                        </p:attrNameLst>
                                      </p:cBhvr>
                                      <p:to>
                                        <p:strVal val="0.25"/>
                                      </p:to>
                                    </p:set>
                                    <p:animEffect filter="image" prLst="opacity: 0.25">
                                      <p:cBhvr rctx="IE">
                                        <p:cTn id="66" dur="indefinite"/>
                                        <p:tgtEl>
                                          <p:spTgt spid="68"/>
                                        </p:tgtEl>
                                      </p:cBhvr>
                                    </p:animEffect>
                                  </p:childTnLst>
                                </p:cTn>
                              </p:par>
                              <p:par>
                                <p:cTn id="67" presetID="9" presetClass="emph" presetSubtype="0" nodeType="withEffect">
                                  <p:stCondLst>
                                    <p:cond delay="0"/>
                                  </p:stCondLst>
                                  <p:childTnLst>
                                    <p:set>
                                      <p:cBhvr>
                                        <p:cTn id="68" dur="indefinite"/>
                                        <p:tgtEl>
                                          <p:spTgt spid="69"/>
                                        </p:tgtEl>
                                        <p:attrNameLst>
                                          <p:attrName>style.opacity</p:attrName>
                                        </p:attrNameLst>
                                      </p:cBhvr>
                                      <p:to>
                                        <p:strVal val="0.25"/>
                                      </p:to>
                                    </p:set>
                                    <p:animEffect filter="image" prLst="opacity: 0.25">
                                      <p:cBhvr rctx="IE">
                                        <p:cTn id="69" dur="indefinite"/>
                                        <p:tgtEl>
                                          <p:spTgt spid="69"/>
                                        </p:tgtEl>
                                      </p:cBhvr>
                                    </p:animEffect>
                                  </p:childTnLst>
                                </p:cTn>
                              </p:par>
                              <p:par>
                                <p:cTn id="70" presetID="9" presetClass="emph" presetSubtype="0" nodeType="withEffect">
                                  <p:stCondLst>
                                    <p:cond delay="0"/>
                                  </p:stCondLst>
                                  <p:childTnLst>
                                    <p:set>
                                      <p:cBhvr>
                                        <p:cTn id="71" dur="indefinite"/>
                                        <p:tgtEl>
                                          <p:spTgt spid="70"/>
                                        </p:tgtEl>
                                        <p:attrNameLst>
                                          <p:attrName>style.opacity</p:attrName>
                                        </p:attrNameLst>
                                      </p:cBhvr>
                                      <p:to>
                                        <p:strVal val="0.25"/>
                                      </p:to>
                                    </p:set>
                                    <p:animEffect filter="image" prLst="opacity: 0.25">
                                      <p:cBhvr rctx="IE">
                                        <p:cTn id="72" dur="indefinite"/>
                                        <p:tgtEl>
                                          <p:spTgt spid="70"/>
                                        </p:tgtEl>
                                      </p:cBhvr>
                                    </p:animEffect>
                                  </p:childTnLst>
                                </p:cTn>
                              </p:par>
                              <p:par>
                                <p:cTn id="73" presetID="1" presetClass="exit" presetSubtype="0" fill="hold" grpId="1" nodeType="withEffect">
                                  <p:stCondLst>
                                    <p:cond delay="0"/>
                                  </p:stCondLst>
                                  <p:childTnLst>
                                    <p:set>
                                      <p:cBhvr>
                                        <p:cTn id="74" dur="1" fill="hold">
                                          <p:stCondLst>
                                            <p:cond delay="0"/>
                                          </p:stCondLst>
                                        </p:cTn>
                                        <p:tgtEl>
                                          <p:spTgt spid="5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43" grpId="0"/>
      <p:bldP spid="51" grpId="0"/>
      <p:bldP spid="52" grpId="0"/>
      <p:bldP spid="52" grpId="1"/>
      <p:bldP spid="59" grpId="0"/>
      <p:bldP spid="60" grpId="0"/>
      <p:bldP spid="61" grpId="0"/>
      <p:bldP spid="62" grpId="0"/>
      <p:bldP spid="63" grpId="0"/>
      <p:bldP spid="66" grpId="0"/>
      <p:bldP spid="71" grpId="0"/>
      <p:bldP spid="72" grpId="0"/>
      <p:bldP spid="73" grpId="0"/>
      <p:bldP spid="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F5F160-D09D-42E0-1183-10BD1B5D2E3D}"/>
              </a:ext>
            </a:extLst>
          </p:cNvPr>
          <p:cNvSpPr>
            <a:spLocks noGrp="1"/>
          </p:cNvSpPr>
          <p:nvPr>
            <p:ph type="body" idx="1"/>
          </p:nvPr>
        </p:nvSpPr>
        <p:spPr>
          <a:xfrm>
            <a:off x="273250" y="1015012"/>
            <a:ext cx="4711192" cy="4827976"/>
          </a:xfrm>
        </p:spPr>
        <p:txBody>
          <a:bodyPr/>
          <a:lstStyle/>
          <a:p>
            <a:r>
              <a:rPr lang="en-US" b="1" dirty="0" err="1"/>
              <a:t>RiverScope</a:t>
            </a:r>
            <a:r>
              <a:rPr lang="en-US" dirty="0"/>
              <a:t> is a dataset comprised of </a:t>
            </a:r>
          </a:p>
          <a:p>
            <a:pPr lvl="1"/>
            <a:r>
              <a:rPr lang="en-US" dirty="0"/>
              <a:t>Satellite imagery from </a:t>
            </a:r>
            <a:r>
              <a:rPr lang="en-US" dirty="0" err="1"/>
              <a:t>PlanetScope</a:t>
            </a:r>
            <a:r>
              <a:rPr lang="en-US" dirty="0"/>
              <a:t> (3 m/pixel)</a:t>
            </a:r>
          </a:p>
          <a:p>
            <a:pPr lvl="1"/>
            <a:r>
              <a:rPr lang="en-US" dirty="0"/>
              <a:t>Expert-labeled high-resolution water masks (3 m/pixel)</a:t>
            </a:r>
          </a:p>
          <a:p>
            <a:pPr lvl="1"/>
            <a:r>
              <a:rPr lang="en-US" dirty="0"/>
              <a:t>Satellite imagery from Sentinel-2 (10 m/pixel)</a:t>
            </a:r>
          </a:p>
          <a:p>
            <a:pPr lvl="1"/>
            <a:r>
              <a:rPr lang="en-US" dirty="0"/>
              <a:t>SWOT Data</a:t>
            </a:r>
          </a:p>
          <a:p>
            <a:pPr lvl="1"/>
            <a:r>
              <a:rPr lang="en-US" dirty="0"/>
              <a:t>SWOT River Database </a:t>
            </a:r>
          </a:p>
          <a:p>
            <a:pPr lvl="1"/>
            <a:endParaRPr lang="en-US" dirty="0"/>
          </a:p>
        </p:txBody>
      </p:sp>
      <p:sp>
        <p:nvSpPr>
          <p:cNvPr id="4" name="Text Placeholder 3">
            <a:extLst>
              <a:ext uri="{FF2B5EF4-FFF2-40B4-BE49-F238E27FC236}">
                <a16:creationId xmlns:a16="http://schemas.microsoft.com/office/drawing/2014/main" id="{F7AD7A3C-F97E-31D7-339C-4658957FD32D}"/>
              </a:ext>
            </a:extLst>
          </p:cNvPr>
          <p:cNvSpPr>
            <a:spLocks noGrp="1"/>
          </p:cNvSpPr>
          <p:nvPr>
            <p:ph type="body" idx="3"/>
          </p:nvPr>
        </p:nvSpPr>
        <p:spPr/>
        <p:txBody>
          <a:bodyPr>
            <a:normAutofit fontScale="85000" lnSpcReduction="20000"/>
          </a:bodyPr>
          <a:lstStyle/>
          <a:p>
            <a:r>
              <a:rPr lang="en-US" dirty="0"/>
              <a:t>We introduce a high-resolution river masking dataset</a:t>
            </a:r>
          </a:p>
        </p:txBody>
      </p:sp>
      <p:pic>
        <p:nvPicPr>
          <p:cNvPr id="18" name="Google Shape;105;p1">
            <a:extLst>
              <a:ext uri="{FF2B5EF4-FFF2-40B4-BE49-F238E27FC236}">
                <a16:creationId xmlns:a16="http://schemas.microsoft.com/office/drawing/2014/main" id="{C41CCE3C-BF54-B8AC-60C9-8409B915FF96}"/>
              </a:ext>
            </a:extLst>
          </p:cNvPr>
          <p:cNvPicPr preferRelativeResize="0"/>
          <p:nvPr/>
        </p:nvPicPr>
        <p:blipFill rotWithShape="1">
          <a:blip r:embed="rId4">
            <a:alphaModFix/>
          </a:blip>
          <a:srcRect t="90264"/>
          <a:stretch/>
        </p:blipFill>
        <p:spPr>
          <a:xfrm>
            <a:off x="4860022" y="4204429"/>
            <a:ext cx="6682501" cy="248906"/>
          </a:xfrm>
          <a:prstGeom prst="rect">
            <a:avLst/>
          </a:prstGeom>
          <a:noFill/>
          <a:ln>
            <a:noFill/>
          </a:ln>
        </p:spPr>
      </p:pic>
      <p:grpSp>
        <p:nvGrpSpPr>
          <p:cNvPr id="30" name="Group 29">
            <a:extLst>
              <a:ext uri="{FF2B5EF4-FFF2-40B4-BE49-F238E27FC236}">
                <a16:creationId xmlns:a16="http://schemas.microsoft.com/office/drawing/2014/main" id="{51C03D27-52C0-E94B-48B1-609461FC2F83}"/>
              </a:ext>
            </a:extLst>
          </p:cNvPr>
          <p:cNvGrpSpPr/>
          <p:nvPr/>
        </p:nvGrpSpPr>
        <p:grpSpPr>
          <a:xfrm>
            <a:off x="4874068" y="831643"/>
            <a:ext cx="1471567" cy="3315818"/>
            <a:chOff x="4942191" y="1015012"/>
            <a:chExt cx="1471567" cy="3315818"/>
          </a:xfrm>
        </p:grpSpPr>
        <p:pic>
          <p:nvPicPr>
            <p:cNvPr id="7" name="Google Shape;94;p1">
              <a:extLst>
                <a:ext uri="{FF2B5EF4-FFF2-40B4-BE49-F238E27FC236}">
                  <a16:creationId xmlns:a16="http://schemas.microsoft.com/office/drawing/2014/main" id="{40278A6D-A35F-CED8-77C4-E8B77BBCF971}"/>
                </a:ext>
              </a:extLst>
            </p:cNvPr>
            <p:cNvPicPr preferRelativeResize="0"/>
            <p:nvPr/>
          </p:nvPicPr>
          <p:blipFill rotWithShape="1">
            <a:blip r:embed="rId5">
              <a:alphaModFix/>
            </a:blip>
            <a:srcRect t="6280"/>
            <a:stretch/>
          </p:blipFill>
          <p:spPr>
            <a:xfrm>
              <a:off x="4984442" y="1480528"/>
              <a:ext cx="1321132" cy="1300792"/>
            </a:xfrm>
            <a:prstGeom prst="rect">
              <a:avLst/>
            </a:prstGeom>
            <a:noFill/>
            <a:ln>
              <a:noFill/>
            </a:ln>
          </p:spPr>
        </p:pic>
        <p:pic>
          <p:nvPicPr>
            <p:cNvPr id="13" name="Google Shape;100;p1">
              <a:extLst>
                <a:ext uri="{FF2B5EF4-FFF2-40B4-BE49-F238E27FC236}">
                  <a16:creationId xmlns:a16="http://schemas.microsoft.com/office/drawing/2014/main" id="{6247138E-DE17-81BD-32AF-6EA38D029D6B}"/>
                </a:ext>
              </a:extLst>
            </p:cNvPr>
            <p:cNvPicPr preferRelativeResize="0"/>
            <p:nvPr/>
          </p:nvPicPr>
          <p:blipFill rotWithShape="1">
            <a:blip r:embed="rId6">
              <a:alphaModFix/>
            </a:blip>
            <a:srcRect t="6093"/>
            <a:stretch/>
          </p:blipFill>
          <p:spPr>
            <a:xfrm>
              <a:off x="4984442" y="2942147"/>
              <a:ext cx="1322345" cy="1388683"/>
            </a:xfrm>
            <a:prstGeom prst="rect">
              <a:avLst/>
            </a:prstGeom>
            <a:noFill/>
            <a:ln>
              <a:noFill/>
            </a:ln>
          </p:spPr>
        </p:pic>
        <p:sp>
          <p:nvSpPr>
            <p:cNvPr id="19" name="Google Shape;106;p1">
              <a:extLst>
                <a:ext uri="{FF2B5EF4-FFF2-40B4-BE49-F238E27FC236}">
                  <a16:creationId xmlns:a16="http://schemas.microsoft.com/office/drawing/2014/main" id="{E261DD97-C21D-81B6-8142-5A12D912EC04}"/>
                </a:ext>
              </a:extLst>
            </p:cNvPr>
            <p:cNvSpPr txBox="1"/>
            <p:nvPr/>
          </p:nvSpPr>
          <p:spPr>
            <a:xfrm>
              <a:off x="4942191" y="1015012"/>
              <a:ext cx="1471567"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dirty="0" err="1">
                  <a:solidFill>
                    <a:schemeClr val="dk1"/>
                  </a:solidFill>
                  <a:latin typeface="Times New Roman"/>
                  <a:ea typeface="Times New Roman"/>
                  <a:cs typeface="Times New Roman"/>
                  <a:sym typeface="Times New Roman"/>
                </a:rPr>
                <a:t>PlanetScope</a:t>
              </a:r>
              <a:endParaRPr sz="1300" b="0"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RGB Image</a:t>
              </a:r>
              <a:endParaRPr dirty="0"/>
            </a:p>
          </p:txBody>
        </p:sp>
      </p:grpSp>
      <p:grpSp>
        <p:nvGrpSpPr>
          <p:cNvPr id="26" name="Group 25">
            <a:extLst>
              <a:ext uri="{FF2B5EF4-FFF2-40B4-BE49-F238E27FC236}">
                <a16:creationId xmlns:a16="http://schemas.microsoft.com/office/drawing/2014/main" id="{F8B1B3CD-68B6-479B-1ABD-00D0CBACEB98}"/>
              </a:ext>
            </a:extLst>
          </p:cNvPr>
          <p:cNvGrpSpPr/>
          <p:nvPr/>
        </p:nvGrpSpPr>
        <p:grpSpPr>
          <a:xfrm>
            <a:off x="10237280" y="850697"/>
            <a:ext cx="1672610" cy="3299798"/>
            <a:chOff x="6129834" y="1031032"/>
            <a:chExt cx="1672610" cy="3299798"/>
          </a:xfrm>
        </p:grpSpPr>
        <p:pic>
          <p:nvPicPr>
            <p:cNvPr id="8" name="Google Shape;95;p1">
              <a:extLst>
                <a:ext uri="{FF2B5EF4-FFF2-40B4-BE49-F238E27FC236}">
                  <a16:creationId xmlns:a16="http://schemas.microsoft.com/office/drawing/2014/main" id="{C3025D12-5FD5-0383-00CC-9A27B83DD0D3}"/>
                </a:ext>
              </a:extLst>
            </p:cNvPr>
            <p:cNvPicPr preferRelativeResize="0"/>
            <p:nvPr/>
          </p:nvPicPr>
          <p:blipFill rotWithShape="1">
            <a:blip r:embed="rId7">
              <a:alphaModFix/>
            </a:blip>
            <a:srcRect t="6281"/>
            <a:stretch/>
          </p:blipFill>
          <p:spPr>
            <a:xfrm>
              <a:off x="6305574" y="1480527"/>
              <a:ext cx="1321132" cy="1300794"/>
            </a:xfrm>
            <a:prstGeom prst="rect">
              <a:avLst/>
            </a:prstGeom>
            <a:noFill/>
            <a:ln>
              <a:noFill/>
            </a:ln>
          </p:spPr>
        </p:pic>
        <p:pic>
          <p:nvPicPr>
            <p:cNvPr id="14" name="Google Shape;101;p1">
              <a:extLst>
                <a:ext uri="{FF2B5EF4-FFF2-40B4-BE49-F238E27FC236}">
                  <a16:creationId xmlns:a16="http://schemas.microsoft.com/office/drawing/2014/main" id="{597071BE-520D-ADBF-11A7-EE32E532BA26}"/>
                </a:ext>
              </a:extLst>
            </p:cNvPr>
            <p:cNvPicPr preferRelativeResize="0"/>
            <p:nvPr/>
          </p:nvPicPr>
          <p:blipFill rotWithShape="1">
            <a:blip r:embed="rId8">
              <a:alphaModFix/>
            </a:blip>
            <a:srcRect t="6093"/>
            <a:stretch/>
          </p:blipFill>
          <p:spPr>
            <a:xfrm>
              <a:off x="6306787" y="2942147"/>
              <a:ext cx="1322345" cy="1388683"/>
            </a:xfrm>
            <a:prstGeom prst="rect">
              <a:avLst/>
            </a:prstGeom>
            <a:noFill/>
            <a:ln>
              <a:noFill/>
            </a:ln>
          </p:spPr>
        </p:pic>
        <p:sp>
          <p:nvSpPr>
            <p:cNvPr id="20" name="Google Shape;107;p1">
              <a:extLst>
                <a:ext uri="{FF2B5EF4-FFF2-40B4-BE49-F238E27FC236}">
                  <a16:creationId xmlns:a16="http://schemas.microsoft.com/office/drawing/2014/main" id="{2A543A0E-778D-3ACC-4060-E152C106A509}"/>
                </a:ext>
              </a:extLst>
            </p:cNvPr>
            <p:cNvSpPr txBox="1"/>
            <p:nvPr/>
          </p:nvSpPr>
          <p:spPr>
            <a:xfrm>
              <a:off x="6129834" y="1031032"/>
              <a:ext cx="1672610"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a:solidFill>
                    <a:schemeClr val="dk1"/>
                  </a:solidFill>
                  <a:latin typeface="Times New Roman"/>
                  <a:ea typeface="Times New Roman"/>
                  <a:cs typeface="Times New Roman"/>
                  <a:sym typeface="Times New Roman"/>
                </a:rPr>
                <a:t>SWORD River</a:t>
              </a:r>
              <a:endParaRPr/>
            </a:p>
            <a:p>
              <a:pPr marL="0" marR="0" lvl="0" indent="0" algn="ctr" rtl="0">
                <a:spcBef>
                  <a:spcPts val="0"/>
                </a:spcBef>
                <a:spcAft>
                  <a:spcPts val="0"/>
                </a:spcAft>
                <a:buNone/>
              </a:pPr>
              <a:r>
                <a:rPr lang="en-US" sz="1300" b="0" i="0" u="none" strike="noStrike" cap="none">
                  <a:solidFill>
                    <a:schemeClr val="dk1"/>
                  </a:solidFill>
                  <a:latin typeface="Times New Roman"/>
                  <a:ea typeface="Times New Roman"/>
                  <a:cs typeface="Times New Roman"/>
                  <a:sym typeface="Times New Roman"/>
                </a:rPr>
                <a:t>Nodes and Reaches</a:t>
              </a:r>
              <a:endParaRPr/>
            </a:p>
          </p:txBody>
        </p:sp>
      </p:grpSp>
      <p:grpSp>
        <p:nvGrpSpPr>
          <p:cNvPr id="27" name="Group 26">
            <a:extLst>
              <a:ext uri="{FF2B5EF4-FFF2-40B4-BE49-F238E27FC236}">
                <a16:creationId xmlns:a16="http://schemas.microsoft.com/office/drawing/2014/main" id="{29486115-1BF4-00A2-BF5B-C75E81C55A90}"/>
              </a:ext>
            </a:extLst>
          </p:cNvPr>
          <p:cNvGrpSpPr/>
          <p:nvPr/>
        </p:nvGrpSpPr>
        <p:grpSpPr>
          <a:xfrm>
            <a:off x="5951432" y="850697"/>
            <a:ext cx="1955983" cy="3296764"/>
            <a:chOff x="7303644" y="1034066"/>
            <a:chExt cx="1955983" cy="3296764"/>
          </a:xfrm>
        </p:grpSpPr>
        <p:pic>
          <p:nvPicPr>
            <p:cNvPr id="9" name="Google Shape;96;p1">
              <a:extLst>
                <a:ext uri="{FF2B5EF4-FFF2-40B4-BE49-F238E27FC236}">
                  <a16:creationId xmlns:a16="http://schemas.microsoft.com/office/drawing/2014/main" id="{D836920D-A868-7B1F-0BF1-38884724370C}"/>
                </a:ext>
              </a:extLst>
            </p:cNvPr>
            <p:cNvPicPr preferRelativeResize="0"/>
            <p:nvPr/>
          </p:nvPicPr>
          <p:blipFill rotWithShape="1">
            <a:blip r:embed="rId9">
              <a:alphaModFix/>
            </a:blip>
            <a:srcRect t="6548"/>
            <a:stretch/>
          </p:blipFill>
          <p:spPr>
            <a:xfrm>
              <a:off x="7626707" y="1480527"/>
              <a:ext cx="1410151" cy="1304529"/>
            </a:xfrm>
            <a:prstGeom prst="rect">
              <a:avLst/>
            </a:prstGeom>
            <a:noFill/>
            <a:ln>
              <a:noFill/>
            </a:ln>
          </p:spPr>
        </p:pic>
        <p:pic>
          <p:nvPicPr>
            <p:cNvPr id="15" name="Google Shape;102;p1">
              <a:extLst>
                <a:ext uri="{FF2B5EF4-FFF2-40B4-BE49-F238E27FC236}">
                  <a16:creationId xmlns:a16="http://schemas.microsoft.com/office/drawing/2014/main" id="{6D5CBDE5-054F-61FB-A256-00A8994355BF}"/>
                </a:ext>
              </a:extLst>
            </p:cNvPr>
            <p:cNvPicPr preferRelativeResize="0"/>
            <p:nvPr/>
          </p:nvPicPr>
          <p:blipFill rotWithShape="1">
            <a:blip r:embed="rId10">
              <a:alphaModFix/>
            </a:blip>
            <a:srcRect t="6314"/>
            <a:stretch/>
          </p:blipFill>
          <p:spPr>
            <a:xfrm>
              <a:off x="7629132" y="2945428"/>
              <a:ext cx="1358100" cy="1385402"/>
            </a:xfrm>
            <a:prstGeom prst="rect">
              <a:avLst/>
            </a:prstGeom>
            <a:noFill/>
            <a:ln>
              <a:noFill/>
            </a:ln>
          </p:spPr>
        </p:pic>
        <p:sp>
          <p:nvSpPr>
            <p:cNvPr id="21" name="Google Shape;108;p1">
              <a:extLst>
                <a:ext uri="{FF2B5EF4-FFF2-40B4-BE49-F238E27FC236}">
                  <a16:creationId xmlns:a16="http://schemas.microsoft.com/office/drawing/2014/main" id="{65AA4CE0-720B-B903-C893-798B6AA22108}"/>
                </a:ext>
              </a:extLst>
            </p:cNvPr>
            <p:cNvSpPr txBox="1"/>
            <p:nvPr/>
          </p:nvSpPr>
          <p:spPr>
            <a:xfrm>
              <a:off x="7303644" y="1034066"/>
              <a:ext cx="1955983"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dirty="0" err="1">
                  <a:solidFill>
                    <a:schemeClr val="dk1"/>
                  </a:solidFill>
                  <a:latin typeface="Times New Roman"/>
                  <a:ea typeface="Times New Roman"/>
                  <a:cs typeface="Times New Roman"/>
                  <a:sym typeface="Times New Roman"/>
                </a:rPr>
                <a:t>PlanetScope</a:t>
              </a:r>
              <a:r>
                <a:rPr lang="en-US" sz="1300" b="0" i="0" u="none" strike="noStrike" cap="none" dirty="0">
                  <a:solidFill>
                    <a:schemeClr val="dk1"/>
                  </a:solidFill>
                  <a:latin typeface="Times New Roman"/>
                  <a:ea typeface="Times New Roman"/>
                  <a:cs typeface="Times New Roman"/>
                  <a:sym typeface="Times New Roman"/>
                </a:rPr>
                <a:t> Label</a:t>
              </a:r>
              <a:endParaRPr dirty="0"/>
            </a:p>
            <a:p>
              <a:pPr marL="0" marR="0" lvl="0" indent="0" algn="ctr" rtl="0">
                <a:spcBef>
                  <a:spcPts val="0"/>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Mask and Width</a:t>
              </a:r>
              <a:endParaRPr dirty="0"/>
            </a:p>
          </p:txBody>
        </p:sp>
      </p:grpSp>
      <p:grpSp>
        <p:nvGrpSpPr>
          <p:cNvPr id="28" name="Group 27">
            <a:extLst>
              <a:ext uri="{FF2B5EF4-FFF2-40B4-BE49-F238E27FC236}">
                <a16:creationId xmlns:a16="http://schemas.microsoft.com/office/drawing/2014/main" id="{C7452640-738B-1F0E-8BF8-9DABB8FE4B30}"/>
              </a:ext>
            </a:extLst>
          </p:cNvPr>
          <p:cNvGrpSpPr/>
          <p:nvPr/>
        </p:nvGrpSpPr>
        <p:grpSpPr>
          <a:xfrm>
            <a:off x="8842321" y="850697"/>
            <a:ext cx="1651683" cy="3295124"/>
            <a:chOff x="8779374" y="1035706"/>
            <a:chExt cx="1651683" cy="3295124"/>
          </a:xfrm>
        </p:grpSpPr>
        <p:pic>
          <p:nvPicPr>
            <p:cNvPr id="10" name="Google Shape;97;p1">
              <a:extLst>
                <a:ext uri="{FF2B5EF4-FFF2-40B4-BE49-F238E27FC236}">
                  <a16:creationId xmlns:a16="http://schemas.microsoft.com/office/drawing/2014/main" id="{9DBB73F9-0A4E-8116-7E35-92C11ED52B9A}"/>
                </a:ext>
              </a:extLst>
            </p:cNvPr>
            <p:cNvPicPr preferRelativeResize="0"/>
            <p:nvPr/>
          </p:nvPicPr>
          <p:blipFill rotWithShape="1">
            <a:blip r:embed="rId11">
              <a:alphaModFix/>
            </a:blip>
            <a:srcRect t="3933"/>
            <a:stretch/>
          </p:blipFill>
          <p:spPr>
            <a:xfrm>
              <a:off x="8947839" y="1476790"/>
              <a:ext cx="1322292" cy="1304530"/>
            </a:xfrm>
            <a:prstGeom prst="rect">
              <a:avLst/>
            </a:prstGeom>
            <a:noFill/>
            <a:ln>
              <a:noFill/>
            </a:ln>
          </p:spPr>
        </p:pic>
        <p:pic>
          <p:nvPicPr>
            <p:cNvPr id="16" name="Google Shape;103;p1">
              <a:extLst>
                <a:ext uri="{FF2B5EF4-FFF2-40B4-BE49-F238E27FC236}">
                  <a16:creationId xmlns:a16="http://schemas.microsoft.com/office/drawing/2014/main" id="{21AE72A9-EF98-E932-D205-F2838B8AD994}"/>
                </a:ext>
              </a:extLst>
            </p:cNvPr>
            <p:cNvPicPr preferRelativeResize="0"/>
            <p:nvPr/>
          </p:nvPicPr>
          <p:blipFill rotWithShape="1">
            <a:blip r:embed="rId12">
              <a:alphaModFix/>
            </a:blip>
            <a:srcRect t="3557"/>
            <a:stretch/>
          </p:blipFill>
          <p:spPr>
            <a:xfrm>
              <a:off x="8951477" y="2942149"/>
              <a:ext cx="1317143" cy="1388681"/>
            </a:xfrm>
            <a:prstGeom prst="rect">
              <a:avLst/>
            </a:prstGeom>
            <a:noFill/>
            <a:ln>
              <a:noFill/>
            </a:ln>
          </p:spPr>
        </p:pic>
        <p:sp>
          <p:nvSpPr>
            <p:cNvPr id="22" name="Google Shape;109;p1">
              <a:extLst>
                <a:ext uri="{FF2B5EF4-FFF2-40B4-BE49-F238E27FC236}">
                  <a16:creationId xmlns:a16="http://schemas.microsoft.com/office/drawing/2014/main" id="{F30205D1-E81D-088F-06D6-73030C9AD1A0}"/>
                </a:ext>
              </a:extLst>
            </p:cNvPr>
            <p:cNvSpPr txBox="1"/>
            <p:nvPr/>
          </p:nvSpPr>
          <p:spPr>
            <a:xfrm>
              <a:off x="8779374" y="1035706"/>
              <a:ext cx="1651683"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SWOT Water</a:t>
              </a:r>
              <a:endParaRPr dirty="0"/>
            </a:p>
            <a:p>
              <a:pPr marL="0" marR="0" lvl="0" indent="0" algn="ctr" rtl="0">
                <a:spcBef>
                  <a:spcPts val="0"/>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Interferometry Data</a:t>
              </a:r>
              <a:endParaRPr dirty="0"/>
            </a:p>
          </p:txBody>
        </p:sp>
      </p:grpSp>
      <p:grpSp>
        <p:nvGrpSpPr>
          <p:cNvPr id="29" name="Group 28">
            <a:extLst>
              <a:ext uri="{FF2B5EF4-FFF2-40B4-BE49-F238E27FC236}">
                <a16:creationId xmlns:a16="http://schemas.microsoft.com/office/drawing/2014/main" id="{146BADCD-5927-5749-4106-C3522CD549C9}"/>
              </a:ext>
            </a:extLst>
          </p:cNvPr>
          <p:cNvGrpSpPr/>
          <p:nvPr/>
        </p:nvGrpSpPr>
        <p:grpSpPr>
          <a:xfrm>
            <a:off x="7555674" y="849057"/>
            <a:ext cx="1471567" cy="3300044"/>
            <a:chOff x="10167031" y="1034066"/>
            <a:chExt cx="1471567" cy="3300044"/>
          </a:xfrm>
        </p:grpSpPr>
        <p:pic>
          <p:nvPicPr>
            <p:cNvPr id="11" name="Google Shape;98;p1">
              <a:extLst>
                <a:ext uri="{FF2B5EF4-FFF2-40B4-BE49-F238E27FC236}">
                  <a16:creationId xmlns:a16="http://schemas.microsoft.com/office/drawing/2014/main" id="{14DF8663-C2D2-C706-6333-A3D73E944402}"/>
                </a:ext>
              </a:extLst>
            </p:cNvPr>
            <p:cNvPicPr preferRelativeResize="0"/>
            <p:nvPr/>
          </p:nvPicPr>
          <p:blipFill rotWithShape="1">
            <a:blip r:embed="rId13">
              <a:alphaModFix/>
            </a:blip>
            <a:srcRect t="4153"/>
            <a:stretch/>
          </p:blipFill>
          <p:spPr>
            <a:xfrm>
              <a:off x="10268971" y="1476790"/>
              <a:ext cx="1321132" cy="1304530"/>
            </a:xfrm>
            <a:prstGeom prst="rect">
              <a:avLst/>
            </a:prstGeom>
            <a:noFill/>
            <a:ln>
              <a:noFill/>
            </a:ln>
          </p:spPr>
        </p:pic>
        <p:pic>
          <p:nvPicPr>
            <p:cNvPr id="17" name="Google Shape;104;p1">
              <a:extLst>
                <a:ext uri="{FF2B5EF4-FFF2-40B4-BE49-F238E27FC236}">
                  <a16:creationId xmlns:a16="http://schemas.microsoft.com/office/drawing/2014/main" id="{443F64FE-6FAC-B7BE-7C6D-3ECA78836140}"/>
                </a:ext>
              </a:extLst>
            </p:cNvPr>
            <p:cNvPicPr preferRelativeResize="0"/>
            <p:nvPr/>
          </p:nvPicPr>
          <p:blipFill rotWithShape="1">
            <a:blip r:embed="rId14">
              <a:alphaModFix/>
            </a:blip>
            <a:srcRect t="4176" b="1"/>
            <a:stretch/>
          </p:blipFill>
          <p:spPr>
            <a:xfrm>
              <a:off x="10268620" y="2945428"/>
              <a:ext cx="1321483" cy="1388682"/>
            </a:xfrm>
            <a:prstGeom prst="rect">
              <a:avLst/>
            </a:prstGeom>
            <a:noFill/>
            <a:ln>
              <a:noFill/>
            </a:ln>
          </p:spPr>
        </p:pic>
        <p:sp>
          <p:nvSpPr>
            <p:cNvPr id="23" name="Google Shape;110;p1">
              <a:extLst>
                <a:ext uri="{FF2B5EF4-FFF2-40B4-BE49-F238E27FC236}">
                  <a16:creationId xmlns:a16="http://schemas.microsoft.com/office/drawing/2014/main" id="{C41C1BF5-DA9F-69A1-6291-35064700741D}"/>
                </a:ext>
              </a:extLst>
            </p:cNvPr>
            <p:cNvSpPr txBox="1"/>
            <p:nvPr/>
          </p:nvSpPr>
          <p:spPr>
            <a:xfrm>
              <a:off x="10167031" y="1034066"/>
              <a:ext cx="1471567"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a:solidFill>
                    <a:schemeClr val="dk1"/>
                  </a:solidFill>
                  <a:latin typeface="Times New Roman"/>
                  <a:ea typeface="Times New Roman"/>
                  <a:cs typeface="Times New Roman"/>
                  <a:sym typeface="Times New Roman"/>
                </a:rPr>
                <a:t>Sentinel-2</a:t>
              </a:r>
              <a:endParaRPr/>
            </a:p>
            <a:p>
              <a:pPr marL="0" marR="0" lvl="0" indent="0" algn="ctr" rtl="0">
                <a:spcBef>
                  <a:spcPts val="0"/>
                </a:spcBef>
                <a:spcAft>
                  <a:spcPts val="0"/>
                </a:spcAft>
                <a:buNone/>
              </a:pPr>
              <a:r>
                <a:rPr lang="en-US" sz="1300" b="0" i="0" u="none" strike="noStrike" cap="none">
                  <a:solidFill>
                    <a:schemeClr val="dk1"/>
                  </a:solidFill>
                  <a:latin typeface="Times New Roman"/>
                  <a:ea typeface="Times New Roman"/>
                  <a:cs typeface="Times New Roman"/>
                  <a:sym typeface="Times New Roman"/>
                </a:rPr>
                <a:t>RGB Image</a:t>
              </a:r>
              <a:endParaRPr/>
            </a:p>
          </p:txBody>
        </p:sp>
      </p:grpSp>
    </p:spTree>
    <p:custDataLst>
      <p:tags r:id="rId1"/>
    </p:custDataLst>
    <p:extLst>
      <p:ext uri="{BB962C8B-B14F-4D97-AF65-F5344CB8AC3E}">
        <p14:creationId xmlns:p14="http://schemas.microsoft.com/office/powerpoint/2010/main" val="341383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FF18C-6FA5-EC32-7F4F-F96676E2E05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400AEC-634D-55BE-1C35-649FA91A0EA4}"/>
              </a:ext>
            </a:extLst>
          </p:cNvPr>
          <p:cNvSpPr>
            <a:spLocks noGrp="1"/>
          </p:cNvSpPr>
          <p:nvPr>
            <p:ph type="body" idx="1"/>
          </p:nvPr>
        </p:nvSpPr>
        <p:spPr>
          <a:xfrm>
            <a:off x="273250" y="1015012"/>
            <a:ext cx="4711192" cy="4827976"/>
          </a:xfrm>
        </p:spPr>
        <p:txBody>
          <a:bodyPr/>
          <a:lstStyle/>
          <a:p>
            <a:r>
              <a:rPr lang="en-US" b="1" dirty="0" err="1"/>
              <a:t>RiverScope</a:t>
            </a:r>
            <a:r>
              <a:rPr lang="en-US" dirty="0"/>
              <a:t> is a dataset comprised of </a:t>
            </a:r>
          </a:p>
          <a:p>
            <a:pPr lvl="1"/>
            <a:r>
              <a:rPr lang="en-US" dirty="0"/>
              <a:t>Satellite imagery from </a:t>
            </a:r>
            <a:r>
              <a:rPr lang="en-US" dirty="0" err="1"/>
              <a:t>PlanetScope</a:t>
            </a:r>
            <a:r>
              <a:rPr lang="en-US" dirty="0"/>
              <a:t> (3 m/pixel)</a:t>
            </a:r>
          </a:p>
          <a:p>
            <a:pPr lvl="1"/>
            <a:r>
              <a:rPr lang="en-US" dirty="0"/>
              <a:t>Expert-labeled high-resolution water masks (3 m/pixel)</a:t>
            </a:r>
          </a:p>
          <a:p>
            <a:pPr lvl="1"/>
            <a:r>
              <a:rPr lang="en-US" dirty="0"/>
              <a:t>Satellite imagery from Sentinel-2 (10 m/pixel)</a:t>
            </a:r>
          </a:p>
          <a:p>
            <a:pPr lvl="1"/>
            <a:r>
              <a:rPr lang="en-US" dirty="0"/>
              <a:t>SWOT Data</a:t>
            </a:r>
          </a:p>
          <a:p>
            <a:pPr lvl="1"/>
            <a:r>
              <a:rPr lang="en-US" dirty="0"/>
              <a:t>SWOT River Database </a:t>
            </a:r>
          </a:p>
          <a:p>
            <a:pPr lvl="1"/>
            <a:endParaRPr lang="en-US" dirty="0"/>
          </a:p>
        </p:txBody>
      </p:sp>
      <p:sp>
        <p:nvSpPr>
          <p:cNvPr id="4" name="Text Placeholder 3">
            <a:extLst>
              <a:ext uri="{FF2B5EF4-FFF2-40B4-BE49-F238E27FC236}">
                <a16:creationId xmlns:a16="http://schemas.microsoft.com/office/drawing/2014/main" id="{11F26B02-7798-9A90-414F-5DFF8BD0275F}"/>
              </a:ext>
            </a:extLst>
          </p:cNvPr>
          <p:cNvSpPr>
            <a:spLocks noGrp="1"/>
          </p:cNvSpPr>
          <p:nvPr>
            <p:ph type="body" idx="3"/>
          </p:nvPr>
        </p:nvSpPr>
        <p:spPr/>
        <p:txBody>
          <a:bodyPr>
            <a:normAutofit fontScale="85000" lnSpcReduction="20000"/>
          </a:bodyPr>
          <a:lstStyle/>
          <a:p>
            <a:r>
              <a:rPr lang="en-US" dirty="0"/>
              <a:t>We introduce a high-resolution river masking dataset</a:t>
            </a:r>
          </a:p>
        </p:txBody>
      </p:sp>
      <p:pic>
        <p:nvPicPr>
          <p:cNvPr id="18" name="Google Shape;105;p1">
            <a:extLst>
              <a:ext uri="{FF2B5EF4-FFF2-40B4-BE49-F238E27FC236}">
                <a16:creationId xmlns:a16="http://schemas.microsoft.com/office/drawing/2014/main" id="{4F8CA2C2-BF7A-F2BB-5963-FF090DE51C08}"/>
              </a:ext>
            </a:extLst>
          </p:cNvPr>
          <p:cNvPicPr preferRelativeResize="0"/>
          <p:nvPr/>
        </p:nvPicPr>
        <p:blipFill rotWithShape="1">
          <a:blip r:embed="rId4">
            <a:alphaModFix/>
          </a:blip>
          <a:srcRect t="90264"/>
          <a:stretch/>
        </p:blipFill>
        <p:spPr>
          <a:xfrm>
            <a:off x="4860022" y="4204429"/>
            <a:ext cx="6682501" cy="248906"/>
          </a:xfrm>
          <a:prstGeom prst="rect">
            <a:avLst/>
          </a:prstGeom>
          <a:noFill/>
          <a:ln>
            <a:noFill/>
          </a:ln>
        </p:spPr>
      </p:pic>
      <p:grpSp>
        <p:nvGrpSpPr>
          <p:cNvPr id="30" name="Group 29">
            <a:extLst>
              <a:ext uri="{FF2B5EF4-FFF2-40B4-BE49-F238E27FC236}">
                <a16:creationId xmlns:a16="http://schemas.microsoft.com/office/drawing/2014/main" id="{C8C90CF3-CEC7-ABD1-E607-DB60916279D6}"/>
              </a:ext>
            </a:extLst>
          </p:cNvPr>
          <p:cNvGrpSpPr/>
          <p:nvPr/>
        </p:nvGrpSpPr>
        <p:grpSpPr>
          <a:xfrm>
            <a:off x="4874068" y="831643"/>
            <a:ext cx="1471567" cy="3315818"/>
            <a:chOff x="4942191" y="1015012"/>
            <a:chExt cx="1471567" cy="3315818"/>
          </a:xfrm>
        </p:grpSpPr>
        <p:pic>
          <p:nvPicPr>
            <p:cNvPr id="7" name="Google Shape;94;p1">
              <a:extLst>
                <a:ext uri="{FF2B5EF4-FFF2-40B4-BE49-F238E27FC236}">
                  <a16:creationId xmlns:a16="http://schemas.microsoft.com/office/drawing/2014/main" id="{94E419F3-7EEB-47FD-21CE-EB0EB9DC315B}"/>
                </a:ext>
              </a:extLst>
            </p:cNvPr>
            <p:cNvPicPr preferRelativeResize="0"/>
            <p:nvPr/>
          </p:nvPicPr>
          <p:blipFill rotWithShape="1">
            <a:blip r:embed="rId5">
              <a:alphaModFix/>
            </a:blip>
            <a:srcRect t="6280"/>
            <a:stretch/>
          </p:blipFill>
          <p:spPr>
            <a:xfrm>
              <a:off x="4984442" y="1480528"/>
              <a:ext cx="1321132" cy="1300792"/>
            </a:xfrm>
            <a:prstGeom prst="rect">
              <a:avLst/>
            </a:prstGeom>
            <a:noFill/>
            <a:ln>
              <a:noFill/>
            </a:ln>
          </p:spPr>
        </p:pic>
        <p:pic>
          <p:nvPicPr>
            <p:cNvPr id="13" name="Google Shape;100;p1">
              <a:extLst>
                <a:ext uri="{FF2B5EF4-FFF2-40B4-BE49-F238E27FC236}">
                  <a16:creationId xmlns:a16="http://schemas.microsoft.com/office/drawing/2014/main" id="{3CDCEE25-D471-BC30-EC11-AFFAB8D9024E}"/>
                </a:ext>
              </a:extLst>
            </p:cNvPr>
            <p:cNvPicPr preferRelativeResize="0"/>
            <p:nvPr/>
          </p:nvPicPr>
          <p:blipFill rotWithShape="1">
            <a:blip r:embed="rId6">
              <a:alphaModFix/>
            </a:blip>
            <a:srcRect t="6093"/>
            <a:stretch/>
          </p:blipFill>
          <p:spPr>
            <a:xfrm>
              <a:off x="4984442" y="2942147"/>
              <a:ext cx="1322345" cy="1388683"/>
            </a:xfrm>
            <a:prstGeom prst="rect">
              <a:avLst/>
            </a:prstGeom>
            <a:noFill/>
            <a:ln>
              <a:noFill/>
            </a:ln>
          </p:spPr>
        </p:pic>
        <p:sp>
          <p:nvSpPr>
            <p:cNvPr id="19" name="Google Shape;106;p1">
              <a:extLst>
                <a:ext uri="{FF2B5EF4-FFF2-40B4-BE49-F238E27FC236}">
                  <a16:creationId xmlns:a16="http://schemas.microsoft.com/office/drawing/2014/main" id="{B9E32CE1-565E-20E4-13A3-8C26376C4B60}"/>
                </a:ext>
              </a:extLst>
            </p:cNvPr>
            <p:cNvSpPr txBox="1"/>
            <p:nvPr/>
          </p:nvSpPr>
          <p:spPr>
            <a:xfrm>
              <a:off x="4942191" y="1015012"/>
              <a:ext cx="1471567"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dirty="0" err="1">
                  <a:solidFill>
                    <a:schemeClr val="dk1"/>
                  </a:solidFill>
                  <a:latin typeface="Times New Roman"/>
                  <a:ea typeface="Times New Roman"/>
                  <a:cs typeface="Times New Roman"/>
                  <a:sym typeface="Times New Roman"/>
                </a:rPr>
                <a:t>PlanetScope</a:t>
              </a:r>
              <a:endParaRPr sz="1300" b="0"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RGB Image</a:t>
              </a:r>
              <a:endParaRPr dirty="0"/>
            </a:p>
          </p:txBody>
        </p:sp>
      </p:grpSp>
      <p:grpSp>
        <p:nvGrpSpPr>
          <p:cNvPr id="26" name="Group 25">
            <a:extLst>
              <a:ext uri="{FF2B5EF4-FFF2-40B4-BE49-F238E27FC236}">
                <a16:creationId xmlns:a16="http://schemas.microsoft.com/office/drawing/2014/main" id="{8E74A263-B4BC-F943-6A2E-BBE8782C821B}"/>
              </a:ext>
            </a:extLst>
          </p:cNvPr>
          <p:cNvGrpSpPr/>
          <p:nvPr/>
        </p:nvGrpSpPr>
        <p:grpSpPr>
          <a:xfrm>
            <a:off x="10237280" y="850697"/>
            <a:ext cx="1672610" cy="3299798"/>
            <a:chOff x="6129834" y="1031032"/>
            <a:chExt cx="1672610" cy="3299798"/>
          </a:xfrm>
        </p:grpSpPr>
        <p:pic>
          <p:nvPicPr>
            <p:cNvPr id="8" name="Google Shape;95;p1">
              <a:extLst>
                <a:ext uri="{FF2B5EF4-FFF2-40B4-BE49-F238E27FC236}">
                  <a16:creationId xmlns:a16="http://schemas.microsoft.com/office/drawing/2014/main" id="{04EB8088-11BA-4278-BEAA-3E696C6AB14C}"/>
                </a:ext>
              </a:extLst>
            </p:cNvPr>
            <p:cNvPicPr preferRelativeResize="0"/>
            <p:nvPr/>
          </p:nvPicPr>
          <p:blipFill rotWithShape="1">
            <a:blip r:embed="rId7">
              <a:alphaModFix/>
            </a:blip>
            <a:srcRect t="6281"/>
            <a:stretch/>
          </p:blipFill>
          <p:spPr>
            <a:xfrm>
              <a:off x="6305574" y="1480527"/>
              <a:ext cx="1321132" cy="1300794"/>
            </a:xfrm>
            <a:prstGeom prst="rect">
              <a:avLst/>
            </a:prstGeom>
            <a:noFill/>
            <a:ln>
              <a:noFill/>
            </a:ln>
          </p:spPr>
        </p:pic>
        <p:pic>
          <p:nvPicPr>
            <p:cNvPr id="14" name="Google Shape;101;p1">
              <a:extLst>
                <a:ext uri="{FF2B5EF4-FFF2-40B4-BE49-F238E27FC236}">
                  <a16:creationId xmlns:a16="http://schemas.microsoft.com/office/drawing/2014/main" id="{F50E1360-F2C8-CC4B-E0B7-AC5A94FDD856}"/>
                </a:ext>
              </a:extLst>
            </p:cNvPr>
            <p:cNvPicPr preferRelativeResize="0"/>
            <p:nvPr/>
          </p:nvPicPr>
          <p:blipFill rotWithShape="1">
            <a:blip r:embed="rId8">
              <a:alphaModFix/>
            </a:blip>
            <a:srcRect t="6093"/>
            <a:stretch/>
          </p:blipFill>
          <p:spPr>
            <a:xfrm>
              <a:off x="6306787" y="2942147"/>
              <a:ext cx="1322345" cy="1388683"/>
            </a:xfrm>
            <a:prstGeom prst="rect">
              <a:avLst/>
            </a:prstGeom>
            <a:noFill/>
            <a:ln>
              <a:noFill/>
            </a:ln>
          </p:spPr>
        </p:pic>
        <p:sp>
          <p:nvSpPr>
            <p:cNvPr id="20" name="Google Shape;107;p1">
              <a:extLst>
                <a:ext uri="{FF2B5EF4-FFF2-40B4-BE49-F238E27FC236}">
                  <a16:creationId xmlns:a16="http://schemas.microsoft.com/office/drawing/2014/main" id="{9AFF73C3-9C20-0EEA-B390-F8AEC2AE68C9}"/>
                </a:ext>
              </a:extLst>
            </p:cNvPr>
            <p:cNvSpPr txBox="1"/>
            <p:nvPr/>
          </p:nvSpPr>
          <p:spPr>
            <a:xfrm>
              <a:off x="6129834" y="1031032"/>
              <a:ext cx="1672610"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a:solidFill>
                    <a:schemeClr val="dk1"/>
                  </a:solidFill>
                  <a:latin typeface="Times New Roman"/>
                  <a:ea typeface="Times New Roman"/>
                  <a:cs typeface="Times New Roman"/>
                  <a:sym typeface="Times New Roman"/>
                </a:rPr>
                <a:t>SWORD River</a:t>
              </a:r>
              <a:endParaRPr/>
            </a:p>
            <a:p>
              <a:pPr marL="0" marR="0" lvl="0" indent="0" algn="ctr" rtl="0">
                <a:spcBef>
                  <a:spcPts val="0"/>
                </a:spcBef>
                <a:spcAft>
                  <a:spcPts val="0"/>
                </a:spcAft>
                <a:buNone/>
              </a:pPr>
              <a:r>
                <a:rPr lang="en-US" sz="1300" b="0" i="0" u="none" strike="noStrike" cap="none">
                  <a:solidFill>
                    <a:schemeClr val="dk1"/>
                  </a:solidFill>
                  <a:latin typeface="Times New Roman"/>
                  <a:ea typeface="Times New Roman"/>
                  <a:cs typeface="Times New Roman"/>
                  <a:sym typeface="Times New Roman"/>
                </a:rPr>
                <a:t>Nodes and Reaches</a:t>
              </a:r>
              <a:endParaRPr/>
            </a:p>
          </p:txBody>
        </p:sp>
      </p:grpSp>
      <p:grpSp>
        <p:nvGrpSpPr>
          <p:cNvPr id="27" name="Group 26">
            <a:extLst>
              <a:ext uri="{FF2B5EF4-FFF2-40B4-BE49-F238E27FC236}">
                <a16:creationId xmlns:a16="http://schemas.microsoft.com/office/drawing/2014/main" id="{CED41AD5-C21E-55BA-E715-33C9829C735D}"/>
              </a:ext>
            </a:extLst>
          </p:cNvPr>
          <p:cNvGrpSpPr/>
          <p:nvPr/>
        </p:nvGrpSpPr>
        <p:grpSpPr>
          <a:xfrm>
            <a:off x="5951432" y="850697"/>
            <a:ext cx="1955983" cy="3296764"/>
            <a:chOff x="7303644" y="1034066"/>
            <a:chExt cx="1955983" cy="3296764"/>
          </a:xfrm>
        </p:grpSpPr>
        <p:pic>
          <p:nvPicPr>
            <p:cNvPr id="9" name="Google Shape;96;p1">
              <a:extLst>
                <a:ext uri="{FF2B5EF4-FFF2-40B4-BE49-F238E27FC236}">
                  <a16:creationId xmlns:a16="http://schemas.microsoft.com/office/drawing/2014/main" id="{CF5D7713-20B2-DAAB-834F-8BD0E95B91FF}"/>
                </a:ext>
              </a:extLst>
            </p:cNvPr>
            <p:cNvPicPr preferRelativeResize="0"/>
            <p:nvPr/>
          </p:nvPicPr>
          <p:blipFill rotWithShape="1">
            <a:blip r:embed="rId9">
              <a:alphaModFix/>
            </a:blip>
            <a:srcRect t="6548"/>
            <a:stretch/>
          </p:blipFill>
          <p:spPr>
            <a:xfrm>
              <a:off x="7626707" y="1480527"/>
              <a:ext cx="1410151" cy="1304529"/>
            </a:xfrm>
            <a:prstGeom prst="rect">
              <a:avLst/>
            </a:prstGeom>
            <a:noFill/>
            <a:ln>
              <a:noFill/>
            </a:ln>
          </p:spPr>
        </p:pic>
        <p:pic>
          <p:nvPicPr>
            <p:cNvPr id="15" name="Google Shape;102;p1">
              <a:extLst>
                <a:ext uri="{FF2B5EF4-FFF2-40B4-BE49-F238E27FC236}">
                  <a16:creationId xmlns:a16="http://schemas.microsoft.com/office/drawing/2014/main" id="{FF09D176-0329-8284-802B-2F7B6F2F9837}"/>
                </a:ext>
              </a:extLst>
            </p:cNvPr>
            <p:cNvPicPr preferRelativeResize="0"/>
            <p:nvPr/>
          </p:nvPicPr>
          <p:blipFill rotWithShape="1">
            <a:blip r:embed="rId10">
              <a:alphaModFix/>
            </a:blip>
            <a:srcRect t="6314"/>
            <a:stretch/>
          </p:blipFill>
          <p:spPr>
            <a:xfrm>
              <a:off x="7629132" y="2945428"/>
              <a:ext cx="1358100" cy="1385402"/>
            </a:xfrm>
            <a:prstGeom prst="rect">
              <a:avLst/>
            </a:prstGeom>
            <a:noFill/>
            <a:ln>
              <a:noFill/>
            </a:ln>
          </p:spPr>
        </p:pic>
        <p:sp>
          <p:nvSpPr>
            <p:cNvPr id="21" name="Google Shape;108;p1">
              <a:extLst>
                <a:ext uri="{FF2B5EF4-FFF2-40B4-BE49-F238E27FC236}">
                  <a16:creationId xmlns:a16="http://schemas.microsoft.com/office/drawing/2014/main" id="{6E33F070-3AB8-B8DF-2E66-51A07FCD8DF2}"/>
                </a:ext>
              </a:extLst>
            </p:cNvPr>
            <p:cNvSpPr txBox="1"/>
            <p:nvPr/>
          </p:nvSpPr>
          <p:spPr>
            <a:xfrm>
              <a:off x="7303644" y="1034066"/>
              <a:ext cx="1955983"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dirty="0" err="1">
                  <a:solidFill>
                    <a:schemeClr val="dk1"/>
                  </a:solidFill>
                  <a:latin typeface="Times New Roman"/>
                  <a:ea typeface="Times New Roman"/>
                  <a:cs typeface="Times New Roman"/>
                  <a:sym typeface="Times New Roman"/>
                </a:rPr>
                <a:t>PlanetScope</a:t>
              </a:r>
              <a:r>
                <a:rPr lang="en-US" sz="1300" b="0" i="0" u="none" strike="noStrike" cap="none" dirty="0">
                  <a:solidFill>
                    <a:schemeClr val="dk1"/>
                  </a:solidFill>
                  <a:latin typeface="Times New Roman"/>
                  <a:ea typeface="Times New Roman"/>
                  <a:cs typeface="Times New Roman"/>
                  <a:sym typeface="Times New Roman"/>
                </a:rPr>
                <a:t> Label</a:t>
              </a:r>
              <a:endParaRPr dirty="0"/>
            </a:p>
            <a:p>
              <a:pPr marL="0" marR="0" lvl="0" indent="0" algn="ctr" rtl="0">
                <a:spcBef>
                  <a:spcPts val="0"/>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Mask and Width</a:t>
              </a:r>
              <a:endParaRPr dirty="0"/>
            </a:p>
          </p:txBody>
        </p:sp>
      </p:grpSp>
      <p:grpSp>
        <p:nvGrpSpPr>
          <p:cNvPr id="28" name="Group 27">
            <a:extLst>
              <a:ext uri="{FF2B5EF4-FFF2-40B4-BE49-F238E27FC236}">
                <a16:creationId xmlns:a16="http://schemas.microsoft.com/office/drawing/2014/main" id="{0F2F1117-FD5D-5382-9241-CEB60A222A46}"/>
              </a:ext>
            </a:extLst>
          </p:cNvPr>
          <p:cNvGrpSpPr/>
          <p:nvPr/>
        </p:nvGrpSpPr>
        <p:grpSpPr>
          <a:xfrm>
            <a:off x="8842321" y="850697"/>
            <a:ext cx="1651683" cy="3295124"/>
            <a:chOff x="8779374" y="1035706"/>
            <a:chExt cx="1651683" cy="3295124"/>
          </a:xfrm>
        </p:grpSpPr>
        <p:pic>
          <p:nvPicPr>
            <p:cNvPr id="10" name="Google Shape;97;p1">
              <a:extLst>
                <a:ext uri="{FF2B5EF4-FFF2-40B4-BE49-F238E27FC236}">
                  <a16:creationId xmlns:a16="http://schemas.microsoft.com/office/drawing/2014/main" id="{46B1CA33-245C-D450-4606-F808726732AF}"/>
                </a:ext>
              </a:extLst>
            </p:cNvPr>
            <p:cNvPicPr preferRelativeResize="0"/>
            <p:nvPr/>
          </p:nvPicPr>
          <p:blipFill rotWithShape="1">
            <a:blip r:embed="rId11">
              <a:alphaModFix/>
            </a:blip>
            <a:srcRect t="3933"/>
            <a:stretch/>
          </p:blipFill>
          <p:spPr>
            <a:xfrm>
              <a:off x="8947839" y="1476790"/>
              <a:ext cx="1322292" cy="1304530"/>
            </a:xfrm>
            <a:prstGeom prst="rect">
              <a:avLst/>
            </a:prstGeom>
            <a:noFill/>
            <a:ln>
              <a:noFill/>
            </a:ln>
          </p:spPr>
        </p:pic>
        <p:pic>
          <p:nvPicPr>
            <p:cNvPr id="16" name="Google Shape;103;p1">
              <a:extLst>
                <a:ext uri="{FF2B5EF4-FFF2-40B4-BE49-F238E27FC236}">
                  <a16:creationId xmlns:a16="http://schemas.microsoft.com/office/drawing/2014/main" id="{BEFC7884-C530-06EC-8E6C-930048645359}"/>
                </a:ext>
              </a:extLst>
            </p:cNvPr>
            <p:cNvPicPr preferRelativeResize="0"/>
            <p:nvPr/>
          </p:nvPicPr>
          <p:blipFill rotWithShape="1">
            <a:blip r:embed="rId12">
              <a:alphaModFix/>
            </a:blip>
            <a:srcRect t="3557"/>
            <a:stretch/>
          </p:blipFill>
          <p:spPr>
            <a:xfrm>
              <a:off x="8951477" y="2942149"/>
              <a:ext cx="1317143" cy="1388681"/>
            </a:xfrm>
            <a:prstGeom prst="rect">
              <a:avLst/>
            </a:prstGeom>
            <a:noFill/>
            <a:ln>
              <a:noFill/>
            </a:ln>
          </p:spPr>
        </p:pic>
        <p:sp>
          <p:nvSpPr>
            <p:cNvPr id="22" name="Google Shape;109;p1">
              <a:extLst>
                <a:ext uri="{FF2B5EF4-FFF2-40B4-BE49-F238E27FC236}">
                  <a16:creationId xmlns:a16="http://schemas.microsoft.com/office/drawing/2014/main" id="{876473CF-1F16-F92F-8FAC-CC826642CBA8}"/>
                </a:ext>
              </a:extLst>
            </p:cNvPr>
            <p:cNvSpPr txBox="1"/>
            <p:nvPr/>
          </p:nvSpPr>
          <p:spPr>
            <a:xfrm>
              <a:off x="8779374" y="1035706"/>
              <a:ext cx="1651683"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SWOT Water</a:t>
              </a:r>
              <a:endParaRPr dirty="0"/>
            </a:p>
            <a:p>
              <a:pPr marL="0" marR="0" lvl="0" indent="0" algn="ctr" rtl="0">
                <a:spcBef>
                  <a:spcPts val="0"/>
                </a:spcBef>
                <a:spcAft>
                  <a:spcPts val="0"/>
                </a:spcAft>
                <a:buNone/>
              </a:pPr>
              <a:r>
                <a:rPr lang="en-US" sz="1300" b="0" i="0" u="none" strike="noStrike" cap="none" dirty="0">
                  <a:solidFill>
                    <a:schemeClr val="dk1"/>
                  </a:solidFill>
                  <a:latin typeface="Times New Roman"/>
                  <a:ea typeface="Times New Roman"/>
                  <a:cs typeface="Times New Roman"/>
                  <a:sym typeface="Times New Roman"/>
                </a:rPr>
                <a:t>Interferometry Data</a:t>
              </a:r>
              <a:endParaRPr dirty="0"/>
            </a:p>
          </p:txBody>
        </p:sp>
      </p:grpSp>
      <p:grpSp>
        <p:nvGrpSpPr>
          <p:cNvPr id="29" name="Group 28">
            <a:extLst>
              <a:ext uri="{FF2B5EF4-FFF2-40B4-BE49-F238E27FC236}">
                <a16:creationId xmlns:a16="http://schemas.microsoft.com/office/drawing/2014/main" id="{D4125C92-472A-A5D1-284A-02834703A192}"/>
              </a:ext>
            </a:extLst>
          </p:cNvPr>
          <p:cNvGrpSpPr/>
          <p:nvPr/>
        </p:nvGrpSpPr>
        <p:grpSpPr>
          <a:xfrm>
            <a:off x="7555674" y="849057"/>
            <a:ext cx="1471567" cy="3300044"/>
            <a:chOff x="10167031" y="1034066"/>
            <a:chExt cx="1471567" cy="3300044"/>
          </a:xfrm>
        </p:grpSpPr>
        <p:pic>
          <p:nvPicPr>
            <p:cNvPr id="11" name="Google Shape;98;p1">
              <a:extLst>
                <a:ext uri="{FF2B5EF4-FFF2-40B4-BE49-F238E27FC236}">
                  <a16:creationId xmlns:a16="http://schemas.microsoft.com/office/drawing/2014/main" id="{A5E1E402-85EE-15B6-620A-36D5BC9A338D}"/>
                </a:ext>
              </a:extLst>
            </p:cNvPr>
            <p:cNvPicPr preferRelativeResize="0"/>
            <p:nvPr/>
          </p:nvPicPr>
          <p:blipFill rotWithShape="1">
            <a:blip r:embed="rId13">
              <a:alphaModFix/>
            </a:blip>
            <a:srcRect t="4153"/>
            <a:stretch/>
          </p:blipFill>
          <p:spPr>
            <a:xfrm>
              <a:off x="10268971" y="1476790"/>
              <a:ext cx="1321132" cy="1304530"/>
            </a:xfrm>
            <a:prstGeom prst="rect">
              <a:avLst/>
            </a:prstGeom>
            <a:noFill/>
            <a:ln>
              <a:noFill/>
            </a:ln>
          </p:spPr>
        </p:pic>
        <p:pic>
          <p:nvPicPr>
            <p:cNvPr id="17" name="Google Shape;104;p1">
              <a:extLst>
                <a:ext uri="{FF2B5EF4-FFF2-40B4-BE49-F238E27FC236}">
                  <a16:creationId xmlns:a16="http://schemas.microsoft.com/office/drawing/2014/main" id="{5EA5EF75-92EF-61E1-17C0-3C357D3028FE}"/>
                </a:ext>
              </a:extLst>
            </p:cNvPr>
            <p:cNvPicPr preferRelativeResize="0"/>
            <p:nvPr/>
          </p:nvPicPr>
          <p:blipFill rotWithShape="1">
            <a:blip r:embed="rId14">
              <a:alphaModFix/>
            </a:blip>
            <a:srcRect t="4176" b="1"/>
            <a:stretch/>
          </p:blipFill>
          <p:spPr>
            <a:xfrm>
              <a:off x="10268620" y="2945428"/>
              <a:ext cx="1321483" cy="1388682"/>
            </a:xfrm>
            <a:prstGeom prst="rect">
              <a:avLst/>
            </a:prstGeom>
            <a:noFill/>
            <a:ln>
              <a:noFill/>
            </a:ln>
          </p:spPr>
        </p:pic>
        <p:sp>
          <p:nvSpPr>
            <p:cNvPr id="23" name="Google Shape;110;p1">
              <a:extLst>
                <a:ext uri="{FF2B5EF4-FFF2-40B4-BE49-F238E27FC236}">
                  <a16:creationId xmlns:a16="http://schemas.microsoft.com/office/drawing/2014/main" id="{76B26140-10A4-D01C-4C25-D66481B5D55B}"/>
                </a:ext>
              </a:extLst>
            </p:cNvPr>
            <p:cNvSpPr txBox="1"/>
            <p:nvPr/>
          </p:nvSpPr>
          <p:spPr>
            <a:xfrm>
              <a:off x="10167031" y="1034066"/>
              <a:ext cx="1471567"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a:solidFill>
                    <a:schemeClr val="dk1"/>
                  </a:solidFill>
                  <a:latin typeface="Times New Roman"/>
                  <a:ea typeface="Times New Roman"/>
                  <a:cs typeface="Times New Roman"/>
                  <a:sym typeface="Times New Roman"/>
                </a:rPr>
                <a:t>Sentinel-2</a:t>
              </a:r>
              <a:endParaRPr/>
            </a:p>
            <a:p>
              <a:pPr marL="0" marR="0" lvl="0" indent="0" algn="ctr" rtl="0">
                <a:spcBef>
                  <a:spcPts val="0"/>
                </a:spcBef>
                <a:spcAft>
                  <a:spcPts val="0"/>
                </a:spcAft>
                <a:buNone/>
              </a:pPr>
              <a:r>
                <a:rPr lang="en-US" sz="1300" b="0" i="0" u="none" strike="noStrike" cap="none">
                  <a:solidFill>
                    <a:schemeClr val="dk1"/>
                  </a:solidFill>
                  <a:latin typeface="Times New Roman"/>
                  <a:ea typeface="Times New Roman"/>
                  <a:cs typeface="Times New Roman"/>
                  <a:sym typeface="Times New Roman"/>
                </a:rPr>
                <a:t>RGB Image</a:t>
              </a:r>
              <a:endParaRPr/>
            </a:p>
          </p:txBody>
        </p:sp>
      </p:grpSp>
      <p:sp>
        <p:nvSpPr>
          <p:cNvPr id="32" name="Google Shape;123;g32b8ddee2bd_0_0">
            <a:extLst>
              <a:ext uri="{FF2B5EF4-FFF2-40B4-BE49-F238E27FC236}">
                <a16:creationId xmlns:a16="http://schemas.microsoft.com/office/drawing/2014/main" id="{8018A27C-CCC0-1F07-A7C9-C978CACF9528}"/>
              </a:ext>
            </a:extLst>
          </p:cNvPr>
          <p:cNvSpPr txBox="1">
            <a:spLocks/>
          </p:cNvSpPr>
          <p:nvPr/>
        </p:nvSpPr>
        <p:spPr>
          <a:xfrm>
            <a:off x="4672640" y="4537606"/>
            <a:ext cx="6869883" cy="86989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1200"/>
              </a:spcBef>
              <a:spcAft>
                <a:spcPts val="0"/>
              </a:spcAft>
              <a:buClr>
                <a:schemeClr val="dk1"/>
              </a:buClr>
              <a:buSzPts val="1800"/>
              <a:buFont typeface="Courier New"/>
              <a:buChar char="o"/>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SzPts val="2595"/>
              <a:buNone/>
            </a:pPr>
            <a:r>
              <a:rPr lang="en-US" dirty="0"/>
              <a:t>All data are co-registered in space and time for easy benchmarking and analysis</a:t>
            </a:r>
          </a:p>
        </p:txBody>
      </p:sp>
      <p:sp>
        <p:nvSpPr>
          <p:cNvPr id="3" name="Google Shape;123;g32b8ddee2bd_0_0">
            <a:extLst>
              <a:ext uri="{FF2B5EF4-FFF2-40B4-BE49-F238E27FC236}">
                <a16:creationId xmlns:a16="http://schemas.microsoft.com/office/drawing/2014/main" id="{5700E0F6-800D-0077-F98D-F40861B7A9BB}"/>
              </a:ext>
            </a:extLst>
          </p:cNvPr>
          <p:cNvSpPr txBox="1">
            <a:spLocks/>
          </p:cNvSpPr>
          <p:nvPr/>
        </p:nvSpPr>
        <p:spPr>
          <a:xfrm>
            <a:off x="4714891" y="5457600"/>
            <a:ext cx="7207558" cy="12277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1200"/>
              </a:spcBef>
              <a:spcAft>
                <a:spcPts val="0"/>
              </a:spcAft>
              <a:buClr>
                <a:schemeClr val="dk1"/>
              </a:buClr>
              <a:buSzPts val="1800"/>
              <a:buFont typeface="Courier New"/>
              <a:buChar char="o"/>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SzPts val="2595"/>
              <a:buNone/>
            </a:pPr>
            <a:r>
              <a:rPr lang="en-US" dirty="0"/>
              <a:t>This enables evaluation of cost-accuracy trade-offs across sensors of differing capabilities</a:t>
            </a:r>
          </a:p>
        </p:txBody>
      </p:sp>
    </p:spTree>
    <p:custDataLst>
      <p:tags r:id="rId1"/>
    </p:custDataLst>
    <p:extLst>
      <p:ext uri="{BB962C8B-B14F-4D97-AF65-F5344CB8AC3E}">
        <p14:creationId xmlns:p14="http://schemas.microsoft.com/office/powerpoint/2010/main" val="3811804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B526E-952B-0AAC-F164-6848AB42B46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29BD2B-6F5C-DB2D-A98E-2AEDDB92D8D9}"/>
              </a:ext>
            </a:extLst>
          </p:cNvPr>
          <p:cNvSpPr>
            <a:spLocks noGrp="1"/>
          </p:cNvSpPr>
          <p:nvPr>
            <p:ph type="body" idx="1"/>
          </p:nvPr>
        </p:nvSpPr>
        <p:spPr>
          <a:xfrm>
            <a:off x="273250" y="1015012"/>
            <a:ext cx="4711192" cy="4827976"/>
          </a:xfrm>
        </p:spPr>
        <p:txBody>
          <a:bodyPr/>
          <a:lstStyle/>
          <a:p>
            <a:r>
              <a:rPr lang="en-US" b="1" dirty="0" err="1"/>
              <a:t>RiverScope</a:t>
            </a:r>
            <a:r>
              <a:rPr lang="en-US" b="1" dirty="0"/>
              <a:t> </a:t>
            </a:r>
            <a:r>
              <a:rPr lang="en-US" dirty="0"/>
              <a:t>is a dataset comprised of </a:t>
            </a:r>
          </a:p>
          <a:p>
            <a:pPr lvl="1"/>
            <a:r>
              <a:rPr lang="en-US" dirty="0"/>
              <a:t>Satellite imagery from </a:t>
            </a:r>
            <a:r>
              <a:rPr lang="en-US" dirty="0" err="1"/>
              <a:t>PlanetScope</a:t>
            </a:r>
            <a:r>
              <a:rPr lang="en-US" dirty="0"/>
              <a:t> (3 m/pixel)</a:t>
            </a:r>
          </a:p>
          <a:p>
            <a:pPr lvl="1"/>
            <a:r>
              <a:rPr lang="en-US" dirty="0"/>
              <a:t>Expert-labeled high-resolution water masks (3 m/pixel)</a:t>
            </a:r>
          </a:p>
          <a:p>
            <a:pPr lvl="1"/>
            <a:r>
              <a:rPr lang="en-US" dirty="0"/>
              <a:t>Satellite imagery from Sentinel-2 (10 m/pixel)</a:t>
            </a:r>
          </a:p>
          <a:p>
            <a:pPr lvl="1"/>
            <a:r>
              <a:rPr lang="en-US" dirty="0"/>
              <a:t>SWOT Data</a:t>
            </a:r>
          </a:p>
          <a:p>
            <a:pPr lvl="1"/>
            <a:r>
              <a:rPr lang="en-US" dirty="0"/>
              <a:t>SWOT River Database </a:t>
            </a:r>
          </a:p>
          <a:p>
            <a:pPr lvl="1"/>
            <a:endParaRPr lang="en-US" dirty="0"/>
          </a:p>
        </p:txBody>
      </p:sp>
      <p:sp>
        <p:nvSpPr>
          <p:cNvPr id="4" name="Text Placeholder 3">
            <a:extLst>
              <a:ext uri="{FF2B5EF4-FFF2-40B4-BE49-F238E27FC236}">
                <a16:creationId xmlns:a16="http://schemas.microsoft.com/office/drawing/2014/main" id="{30B2C427-26BE-F9DF-977C-081813665050}"/>
              </a:ext>
            </a:extLst>
          </p:cNvPr>
          <p:cNvSpPr>
            <a:spLocks noGrp="1"/>
          </p:cNvSpPr>
          <p:nvPr>
            <p:ph type="body" idx="3"/>
          </p:nvPr>
        </p:nvSpPr>
        <p:spPr/>
        <p:txBody>
          <a:bodyPr>
            <a:normAutofit fontScale="92500" lnSpcReduction="20000"/>
          </a:bodyPr>
          <a:lstStyle/>
          <a:p>
            <a:r>
              <a:rPr lang="en-US" dirty="0"/>
              <a:t>We introduce a high-resolution river masking dataset</a:t>
            </a:r>
          </a:p>
        </p:txBody>
      </p:sp>
      <p:sp>
        <p:nvSpPr>
          <p:cNvPr id="32" name="Google Shape;123;g32b8ddee2bd_0_0">
            <a:extLst>
              <a:ext uri="{FF2B5EF4-FFF2-40B4-BE49-F238E27FC236}">
                <a16:creationId xmlns:a16="http://schemas.microsoft.com/office/drawing/2014/main" id="{9B3A860C-C4D1-DB18-972B-527F9C51A8F2}"/>
              </a:ext>
            </a:extLst>
          </p:cNvPr>
          <p:cNvSpPr txBox="1">
            <a:spLocks/>
          </p:cNvSpPr>
          <p:nvPr/>
        </p:nvSpPr>
        <p:spPr>
          <a:xfrm>
            <a:off x="4924638" y="4971706"/>
            <a:ext cx="6869883" cy="1374499"/>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1200"/>
              </a:spcBef>
              <a:spcAft>
                <a:spcPts val="0"/>
              </a:spcAft>
              <a:buClr>
                <a:schemeClr val="dk1"/>
              </a:buClr>
              <a:buSzPts val="1800"/>
              <a:buFont typeface="Courier New"/>
              <a:buChar char="o"/>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SzPts val="2595"/>
              <a:buNone/>
            </a:pPr>
            <a:r>
              <a:rPr lang="en-US" dirty="0"/>
              <a:t>We take data along SWOT’s fast sampling orbit to maximize overlap with available SWOT data, while sampling for varying river widths</a:t>
            </a:r>
          </a:p>
        </p:txBody>
      </p:sp>
      <p:pic>
        <p:nvPicPr>
          <p:cNvPr id="5" name="Google Shape;90;p1">
            <a:extLst>
              <a:ext uri="{FF2B5EF4-FFF2-40B4-BE49-F238E27FC236}">
                <a16:creationId xmlns:a16="http://schemas.microsoft.com/office/drawing/2014/main" id="{321EAAB1-1ABF-A329-2383-0C493A01886B}"/>
              </a:ext>
            </a:extLst>
          </p:cNvPr>
          <p:cNvPicPr preferRelativeResize="0"/>
          <p:nvPr/>
        </p:nvPicPr>
        <p:blipFill rotWithShape="1">
          <a:blip r:embed="rId4">
            <a:alphaModFix/>
          </a:blip>
          <a:srcRect l="12677"/>
          <a:stretch/>
        </p:blipFill>
        <p:spPr>
          <a:xfrm>
            <a:off x="5187820" y="1065317"/>
            <a:ext cx="5262465" cy="2866523"/>
          </a:xfrm>
          <a:prstGeom prst="rect">
            <a:avLst/>
          </a:prstGeom>
          <a:noFill/>
          <a:ln>
            <a:noFill/>
          </a:ln>
        </p:spPr>
      </p:pic>
      <p:graphicFrame>
        <p:nvGraphicFramePr>
          <p:cNvPr id="24" name="Google Shape;114;p1">
            <a:extLst>
              <a:ext uri="{FF2B5EF4-FFF2-40B4-BE49-F238E27FC236}">
                <a16:creationId xmlns:a16="http://schemas.microsoft.com/office/drawing/2014/main" id="{6C12ED87-7933-5D65-AE55-EC5A36D6556E}"/>
              </a:ext>
            </a:extLst>
          </p:cNvPr>
          <p:cNvGraphicFramePr/>
          <p:nvPr>
            <p:extLst>
              <p:ext uri="{D42A27DB-BD31-4B8C-83A1-F6EECF244321}">
                <p14:modId xmlns:p14="http://schemas.microsoft.com/office/powerpoint/2010/main" val="1379040485"/>
              </p:ext>
            </p:extLst>
          </p:nvPr>
        </p:nvGraphicFramePr>
        <p:xfrm>
          <a:off x="8541843" y="3429000"/>
          <a:ext cx="3108288" cy="1374500"/>
        </p:xfrm>
        <a:graphic>
          <a:graphicData uri="http://schemas.openxmlformats.org/drawingml/2006/table">
            <a:tbl>
              <a:tblPr firstRow="1" bandRow="1">
                <a:noFill/>
              </a:tblPr>
              <a:tblGrid>
                <a:gridCol w="443002">
                  <a:extLst>
                    <a:ext uri="{9D8B030D-6E8A-4147-A177-3AD203B41FA5}">
                      <a16:colId xmlns:a16="http://schemas.microsoft.com/office/drawing/2014/main" val="20000"/>
                    </a:ext>
                  </a:extLst>
                </a:gridCol>
                <a:gridCol w="664942">
                  <a:extLst>
                    <a:ext uri="{9D8B030D-6E8A-4147-A177-3AD203B41FA5}">
                      <a16:colId xmlns:a16="http://schemas.microsoft.com/office/drawing/2014/main" val="20001"/>
                    </a:ext>
                  </a:extLst>
                </a:gridCol>
                <a:gridCol w="696605">
                  <a:extLst>
                    <a:ext uri="{9D8B030D-6E8A-4147-A177-3AD203B41FA5}">
                      <a16:colId xmlns:a16="http://schemas.microsoft.com/office/drawing/2014/main" val="20002"/>
                    </a:ext>
                  </a:extLst>
                </a:gridCol>
                <a:gridCol w="654378">
                  <a:extLst>
                    <a:ext uri="{9D8B030D-6E8A-4147-A177-3AD203B41FA5}">
                      <a16:colId xmlns:a16="http://schemas.microsoft.com/office/drawing/2014/main" val="20003"/>
                    </a:ext>
                  </a:extLst>
                </a:gridCol>
                <a:gridCol w="649361">
                  <a:extLst>
                    <a:ext uri="{9D8B030D-6E8A-4147-A177-3AD203B41FA5}">
                      <a16:colId xmlns:a16="http://schemas.microsoft.com/office/drawing/2014/main" val="20004"/>
                    </a:ext>
                  </a:extLst>
                </a:gridCol>
              </a:tblGrid>
              <a:tr h="410000">
                <a:tc>
                  <a:txBody>
                    <a:bodyPr/>
                    <a:lstStyle/>
                    <a:p>
                      <a:pPr marL="0" marR="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a:txBody>
                  <a:tcPr marL="0" marR="0" marT="0" marB="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Images</a:t>
                      </a:r>
                      <a:endParaRPr dirty="0"/>
                    </a:p>
                    <a:p>
                      <a:pPr marL="0" marR="0" lvl="0" indent="0" algn="ctr" rtl="0">
                        <a:spcBef>
                          <a:spcPts val="0"/>
                        </a:spcBef>
                        <a:spcAft>
                          <a:spcPts val="0"/>
                        </a:spcAft>
                        <a:buNone/>
                      </a:pPr>
                      <a:r>
                        <a:rPr lang="en-US" sz="1050" dirty="0">
                          <a:solidFill>
                            <a:schemeClr val="dk1"/>
                          </a:solidFill>
                          <a:latin typeface="Times New Roman"/>
                          <a:ea typeface="Times New Roman"/>
                          <a:cs typeface="Times New Roman"/>
                          <a:sym typeface="Times New Roman"/>
                        </a:rPr>
                        <a:t>(#)</a:t>
                      </a:r>
                      <a:endParaRPr sz="1400" dirty="0">
                        <a:solidFill>
                          <a:schemeClr val="dk1"/>
                        </a:solidFill>
                        <a:latin typeface="Times New Roman"/>
                        <a:ea typeface="Times New Roman"/>
                        <a:cs typeface="Times New Roman"/>
                        <a:sym typeface="Times New Roman"/>
                      </a:endParaRPr>
                    </a:p>
                  </a:txBody>
                  <a:tcPr marL="0" marR="0" marT="0" marB="0" anchor="ctr">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Reaches</a:t>
                      </a:r>
                      <a:endParaRPr/>
                    </a:p>
                    <a:p>
                      <a:pPr marL="0" marR="0" lvl="0" indent="0" algn="ctr" rtl="0">
                        <a:spcBef>
                          <a:spcPts val="0"/>
                        </a:spcBef>
                        <a:spcAft>
                          <a:spcPts val="0"/>
                        </a:spcAft>
                        <a:buNone/>
                      </a:pPr>
                      <a:r>
                        <a:rPr lang="en-US" sz="1050">
                          <a:solidFill>
                            <a:schemeClr val="dk1"/>
                          </a:solidFill>
                          <a:latin typeface="Times New Roman"/>
                          <a:ea typeface="Times New Roman"/>
                          <a:cs typeface="Times New Roman"/>
                          <a:sym typeface="Times New Roman"/>
                        </a:rPr>
                        <a:t>(#)</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Area </a:t>
                      </a:r>
                      <a:r>
                        <a:rPr lang="en-US" sz="1050">
                          <a:solidFill>
                            <a:schemeClr val="dk1"/>
                          </a:solidFill>
                          <a:latin typeface="Times New Roman"/>
                          <a:ea typeface="Times New Roman"/>
                          <a:cs typeface="Times New Roman"/>
                          <a:sym typeface="Times New Roman"/>
                        </a:rPr>
                        <a:t>(km</a:t>
                      </a:r>
                      <a:r>
                        <a:rPr lang="en-US" sz="1050" baseline="30000">
                          <a:solidFill>
                            <a:schemeClr val="dk1"/>
                          </a:solidFill>
                          <a:latin typeface="Times New Roman"/>
                          <a:ea typeface="Times New Roman"/>
                          <a:cs typeface="Times New Roman"/>
                          <a:sym typeface="Times New Roman"/>
                        </a:rPr>
                        <a:t>2</a:t>
                      </a:r>
                      <a:r>
                        <a:rPr lang="en-US" sz="105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Water</a:t>
                      </a:r>
                      <a:endParaRPr/>
                    </a:p>
                    <a:p>
                      <a:pPr marL="0" marR="0" lvl="0" indent="0" algn="ctr" rtl="0">
                        <a:spcBef>
                          <a:spcPts val="0"/>
                        </a:spcBef>
                        <a:spcAft>
                          <a:spcPts val="0"/>
                        </a:spcAft>
                        <a:buNone/>
                      </a:pPr>
                      <a:r>
                        <a:rPr lang="en-US" sz="1050">
                          <a:solidFill>
                            <a:schemeClr val="dk1"/>
                          </a:solidFill>
                          <a:latin typeface="Times New Roman"/>
                          <a:ea typeface="Times New Roman"/>
                          <a:cs typeface="Times New Roman"/>
                          <a:sym typeface="Times New Roman"/>
                        </a:rPr>
                        <a:t>(%)</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41125">
                <a:tc>
                  <a:txBody>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Train</a:t>
                      </a:r>
                      <a:endParaRPr/>
                    </a:p>
                  </a:txBody>
                  <a:tcPr marL="0" marR="0" marT="0" marB="0" anchor="ctr">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chemeClr val="lt2"/>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787</a:t>
                      </a:r>
                      <a:endParaRPr dirty="0"/>
                    </a:p>
                  </a:txBody>
                  <a:tcPr marL="0" marR="0" marT="0" marB="0" anchor="ctr">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solidFill>
                      <a:schemeClr val="lt2"/>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164</a:t>
                      </a:r>
                      <a:endParaRPr dirty="0"/>
                    </a:p>
                  </a:txBody>
                  <a:tcPr marL="0" marR="0" marT="0" marB="0" anchor="ctr">
                    <a:lnT w="12700" cap="flat" cmpd="sng">
                      <a:solidFill>
                        <a:schemeClr val="dk1"/>
                      </a:solidFill>
                      <a:prstDash val="solid"/>
                      <a:round/>
                      <a:headEnd type="none" w="sm" len="sm"/>
                      <a:tailEnd type="none" w="sm" len="sm"/>
                    </a:lnT>
                    <a:solidFill>
                      <a:schemeClr val="lt2"/>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1,771</a:t>
                      </a:r>
                      <a:endParaRPr/>
                    </a:p>
                  </a:txBody>
                  <a:tcPr marL="0" marR="0" marT="0" marB="0" anchor="ctr">
                    <a:lnT w="12700" cap="flat" cmpd="sng">
                      <a:solidFill>
                        <a:schemeClr val="dk1"/>
                      </a:solidFill>
                      <a:prstDash val="solid"/>
                      <a:round/>
                      <a:headEnd type="none" w="sm" len="sm"/>
                      <a:tailEnd type="none" w="sm" len="sm"/>
                    </a:lnT>
                    <a:solidFill>
                      <a:schemeClr val="lt2"/>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23.04</a:t>
                      </a:r>
                      <a:endParaRPr dirty="0"/>
                    </a:p>
                  </a:txBody>
                  <a:tcPr marL="0" marR="0" marT="0" marB="0" anchor="ctr">
                    <a:lnT w="12700" cap="flat" cmpd="sng">
                      <a:solidFill>
                        <a:schemeClr val="dk1"/>
                      </a:solidFill>
                      <a:prstDash val="solid"/>
                      <a:round/>
                      <a:headEnd type="none" w="sm" len="sm"/>
                      <a:tailEnd type="none" w="sm" len="sm"/>
                    </a:lnT>
                    <a:solidFill>
                      <a:schemeClr val="lt2"/>
                    </a:solidFill>
                  </a:tcPr>
                </a:tc>
                <a:extLst>
                  <a:ext uri="{0D108BD9-81ED-4DB2-BD59-A6C34878D82A}">
                    <a16:rowId xmlns:a16="http://schemas.microsoft.com/office/drawing/2014/main" val="10001"/>
                  </a:ext>
                </a:extLst>
              </a:tr>
              <a:tr h="241125">
                <a:tc>
                  <a:txBody>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Val</a:t>
                      </a:r>
                      <a:endParaRPr/>
                    </a:p>
                  </a:txBody>
                  <a:tcPr marL="0" marR="0" marT="0" marB="0" anchor="ctr">
                    <a:lnR w="12700" cap="flat" cmpd="sng">
                      <a:solidFill>
                        <a:schemeClr val="dk1"/>
                      </a:solidFill>
                      <a:prstDash val="solid"/>
                      <a:round/>
                      <a:headEnd type="none" w="sm" len="sm"/>
                      <a:tailEnd type="none" w="sm" len="sm"/>
                    </a:lnR>
                    <a:solidFill>
                      <a:schemeClr val="lt2"/>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123</a:t>
                      </a:r>
                      <a:endParaRPr/>
                    </a:p>
                  </a:txBody>
                  <a:tcPr marL="0" marR="0" marT="0" marB="0" anchor="ctr">
                    <a:lnL w="12700" cap="flat" cmpd="sng">
                      <a:solidFill>
                        <a:schemeClr val="dk1"/>
                      </a:solidFill>
                      <a:prstDash val="solid"/>
                      <a:round/>
                      <a:headEnd type="none" w="sm" len="sm"/>
                      <a:tailEnd type="none" w="sm" len="sm"/>
                    </a:lnL>
                    <a:solidFill>
                      <a:schemeClr val="lt2"/>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23</a:t>
                      </a:r>
                      <a:endParaRPr dirty="0"/>
                    </a:p>
                  </a:txBody>
                  <a:tcPr marL="0" marR="0" marT="0" marB="0" anchor="ctr">
                    <a:solidFill>
                      <a:schemeClr val="lt2"/>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277</a:t>
                      </a:r>
                      <a:endParaRPr dirty="0"/>
                    </a:p>
                  </a:txBody>
                  <a:tcPr marL="0" marR="0" marT="0" marB="0" anchor="ctr">
                    <a:solidFill>
                      <a:schemeClr val="lt2"/>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29.95</a:t>
                      </a:r>
                      <a:endParaRPr/>
                    </a:p>
                  </a:txBody>
                  <a:tcPr marL="0" marR="0" marT="0" marB="0" anchor="ctr">
                    <a:solidFill>
                      <a:schemeClr val="lt2"/>
                    </a:solidFill>
                  </a:tcPr>
                </a:tc>
                <a:extLst>
                  <a:ext uri="{0D108BD9-81ED-4DB2-BD59-A6C34878D82A}">
                    <a16:rowId xmlns:a16="http://schemas.microsoft.com/office/drawing/2014/main" val="10002"/>
                  </a:ext>
                </a:extLst>
              </a:tr>
              <a:tr h="241125">
                <a:tc>
                  <a:txBody>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Test</a:t>
                      </a:r>
                      <a:endParaRPr/>
                    </a:p>
                  </a:txBody>
                  <a:tcPr marL="0" marR="0" marT="0" marB="0" anchor="ctr">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235</a:t>
                      </a:r>
                      <a:endParaRPr/>
                    </a:p>
                  </a:txBody>
                  <a:tcPr marL="0" marR="0" marT="0" marB="0" anchor="ctr">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400">
                          <a:solidFill>
                            <a:schemeClr val="dk1"/>
                          </a:solidFill>
                          <a:latin typeface="Times New Roman"/>
                          <a:ea typeface="Times New Roman"/>
                          <a:cs typeface="Times New Roman"/>
                          <a:sym typeface="Times New Roman"/>
                        </a:rPr>
                        <a:t>48</a:t>
                      </a:r>
                      <a:endParaRPr/>
                    </a:p>
                  </a:txBody>
                  <a:tcPr marL="0" marR="0" marT="0" marB="0" anchor="ctr">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529</a:t>
                      </a:r>
                      <a:endParaRPr dirty="0"/>
                    </a:p>
                  </a:txBody>
                  <a:tcPr marL="0" marR="0" marT="0" marB="0" anchor="ctr">
                    <a:lnB w="12700" cap="flat" cmpd="sng">
                      <a:solidFill>
                        <a:schemeClr val="dk1"/>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400" dirty="0">
                          <a:solidFill>
                            <a:schemeClr val="dk1"/>
                          </a:solidFill>
                          <a:latin typeface="Times New Roman"/>
                          <a:ea typeface="Times New Roman"/>
                          <a:cs typeface="Times New Roman"/>
                          <a:sym typeface="Times New Roman"/>
                        </a:rPr>
                        <a:t>21.49</a:t>
                      </a:r>
                      <a:endParaRPr dirty="0"/>
                    </a:p>
                  </a:txBody>
                  <a:tcPr marL="0" marR="0" marT="0" marB="0" anchor="ctr">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41125">
                <a:tc>
                  <a:txBody>
                    <a:bodyPr/>
                    <a:lstStyle/>
                    <a:p>
                      <a:pPr marL="0" marR="0" lvl="0" indent="0" algn="l" rtl="0">
                        <a:spcBef>
                          <a:spcPts val="0"/>
                        </a:spcBef>
                        <a:spcAft>
                          <a:spcPts val="0"/>
                        </a:spcAft>
                        <a:buNone/>
                      </a:pPr>
                      <a:r>
                        <a:rPr lang="en-US" sz="1400" b="1" dirty="0">
                          <a:solidFill>
                            <a:schemeClr val="dk1"/>
                          </a:solidFill>
                          <a:latin typeface="Times New Roman"/>
                          <a:ea typeface="Times New Roman"/>
                          <a:cs typeface="Times New Roman"/>
                          <a:sym typeface="Times New Roman"/>
                        </a:rPr>
                        <a:t>Total</a:t>
                      </a:r>
                      <a:endParaRPr b="1" dirty="0"/>
                    </a:p>
                  </a:txBody>
                  <a:tcPr marL="0" marR="0" marT="0" marB="0" anchor="ctr">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chemeClr val="tx2">
                        <a:lumMod val="90000"/>
                      </a:schemeClr>
                    </a:solidFill>
                  </a:tcPr>
                </a:tc>
                <a:tc>
                  <a:txBody>
                    <a:bodyPr/>
                    <a:lstStyle/>
                    <a:p>
                      <a:pPr marL="0" marR="0" lvl="0" indent="0" algn="ctr" rtl="0">
                        <a:spcBef>
                          <a:spcPts val="0"/>
                        </a:spcBef>
                        <a:spcAft>
                          <a:spcPts val="0"/>
                        </a:spcAft>
                        <a:buNone/>
                      </a:pPr>
                      <a:r>
                        <a:rPr lang="en-US" sz="1400" b="1" dirty="0">
                          <a:solidFill>
                            <a:schemeClr val="dk1"/>
                          </a:solidFill>
                          <a:latin typeface="Times New Roman"/>
                          <a:ea typeface="Times New Roman"/>
                          <a:cs typeface="Times New Roman"/>
                          <a:sym typeface="Times New Roman"/>
                        </a:rPr>
                        <a:t>1,145</a:t>
                      </a:r>
                      <a:endParaRPr b="1" dirty="0"/>
                    </a:p>
                  </a:txBody>
                  <a:tcPr marL="0" marR="0" marT="0" marB="0" anchor="ctr">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solidFill>
                      <a:schemeClr val="tx2">
                        <a:lumMod val="90000"/>
                      </a:schemeClr>
                    </a:solidFill>
                  </a:tcPr>
                </a:tc>
                <a:tc>
                  <a:txBody>
                    <a:bodyPr/>
                    <a:lstStyle/>
                    <a:p>
                      <a:pPr marL="0" marR="0" lvl="0" indent="0" algn="ctr" rtl="0">
                        <a:spcBef>
                          <a:spcPts val="0"/>
                        </a:spcBef>
                        <a:spcAft>
                          <a:spcPts val="0"/>
                        </a:spcAft>
                        <a:buNone/>
                      </a:pPr>
                      <a:r>
                        <a:rPr lang="en-US" sz="1400" b="1" dirty="0">
                          <a:solidFill>
                            <a:schemeClr val="dk1"/>
                          </a:solidFill>
                          <a:latin typeface="Times New Roman"/>
                          <a:ea typeface="Times New Roman"/>
                          <a:cs typeface="Times New Roman"/>
                          <a:sym typeface="Times New Roman"/>
                        </a:rPr>
                        <a:t>235</a:t>
                      </a:r>
                      <a:endParaRPr b="1" dirty="0"/>
                    </a:p>
                  </a:txBody>
                  <a:tcPr marL="0" marR="0" marT="0" marB="0" anchor="ctr">
                    <a:lnT w="12700" cap="flat" cmpd="sng">
                      <a:solidFill>
                        <a:schemeClr val="dk1"/>
                      </a:solidFill>
                      <a:prstDash val="solid"/>
                      <a:round/>
                      <a:headEnd type="none" w="sm" len="sm"/>
                      <a:tailEnd type="none" w="sm" len="sm"/>
                    </a:lnT>
                    <a:solidFill>
                      <a:schemeClr val="tx2">
                        <a:lumMod val="90000"/>
                      </a:schemeClr>
                    </a:solidFill>
                  </a:tcPr>
                </a:tc>
                <a:tc>
                  <a:txBody>
                    <a:bodyPr/>
                    <a:lstStyle/>
                    <a:p>
                      <a:pPr marL="0" marR="0" lvl="0" indent="0" algn="ctr" rtl="0">
                        <a:spcBef>
                          <a:spcPts val="0"/>
                        </a:spcBef>
                        <a:spcAft>
                          <a:spcPts val="0"/>
                        </a:spcAft>
                        <a:buNone/>
                      </a:pPr>
                      <a:r>
                        <a:rPr lang="en-US" sz="1400" b="1" dirty="0">
                          <a:solidFill>
                            <a:schemeClr val="dk1"/>
                          </a:solidFill>
                          <a:latin typeface="Times New Roman"/>
                          <a:ea typeface="Times New Roman"/>
                          <a:cs typeface="Times New Roman"/>
                          <a:sym typeface="Times New Roman"/>
                        </a:rPr>
                        <a:t>2,577</a:t>
                      </a:r>
                      <a:endParaRPr b="1" dirty="0"/>
                    </a:p>
                  </a:txBody>
                  <a:tcPr marL="0" marR="0" marT="0" marB="0" anchor="ctr">
                    <a:lnT w="12700" cap="flat" cmpd="sng">
                      <a:solidFill>
                        <a:schemeClr val="dk1"/>
                      </a:solidFill>
                      <a:prstDash val="solid"/>
                      <a:round/>
                      <a:headEnd type="none" w="sm" len="sm"/>
                      <a:tailEnd type="none" w="sm" len="sm"/>
                    </a:lnT>
                    <a:solidFill>
                      <a:schemeClr val="tx2">
                        <a:lumMod val="90000"/>
                      </a:schemeClr>
                    </a:solidFill>
                  </a:tcPr>
                </a:tc>
                <a:tc>
                  <a:txBody>
                    <a:bodyPr/>
                    <a:lstStyle/>
                    <a:p>
                      <a:pPr marL="0" marR="0" lvl="0" indent="0" algn="ctr" rtl="0">
                        <a:spcBef>
                          <a:spcPts val="0"/>
                        </a:spcBef>
                        <a:spcAft>
                          <a:spcPts val="0"/>
                        </a:spcAft>
                        <a:buNone/>
                      </a:pPr>
                      <a:r>
                        <a:rPr lang="en-US" sz="1400" b="1" dirty="0">
                          <a:solidFill>
                            <a:schemeClr val="dk1"/>
                          </a:solidFill>
                          <a:latin typeface="Times New Roman"/>
                          <a:ea typeface="Times New Roman"/>
                          <a:cs typeface="Times New Roman"/>
                          <a:sym typeface="Times New Roman"/>
                        </a:rPr>
                        <a:t>23.45</a:t>
                      </a:r>
                      <a:endParaRPr b="1" dirty="0"/>
                    </a:p>
                  </a:txBody>
                  <a:tcPr marL="0" marR="0" marT="0" marB="0" anchor="ctr">
                    <a:lnT w="12700" cap="flat" cmpd="sng">
                      <a:solidFill>
                        <a:schemeClr val="dk1"/>
                      </a:solidFill>
                      <a:prstDash val="solid"/>
                      <a:round/>
                      <a:headEnd type="none" w="sm" len="sm"/>
                      <a:tailEnd type="none" w="sm" len="sm"/>
                    </a:lnT>
                    <a:solidFill>
                      <a:schemeClr val="tx2">
                        <a:lumMod val="90000"/>
                      </a:scheme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61468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9B801B-73BD-BB10-F76B-49BD34A83BF6}"/>
              </a:ext>
            </a:extLst>
          </p:cNvPr>
          <p:cNvSpPr>
            <a:spLocks noGrp="1"/>
          </p:cNvSpPr>
          <p:nvPr>
            <p:ph type="body" idx="1"/>
          </p:nvPr>
        </p:nvSpPr>
        <p:spPr>
          <a:xfrm>
            <a:off x="270627" y="767689"/>
            <a:ext cx="7857981" cy="2066952"/>
          </a:xfrm>
        </p:spPr>
        <p:txBody>
          <a:bodyPr>
            <a:normAutofit/>
          </a:bodyPr>
          <a:lstStyle/>
          <a:p>
            <a:r>
              <a:rPr lang="en-US" dirty="0"/>
              <a:t>We train models using the </a:t>
            </a:r>
            <a:r>
              <a:rPr lang="en-US" dirty="0" err="1"/>
              <a:t>RiverScope</a:t>
            </a:r>
            <a:r>
              <a:rPr lang="en-US" dirty="0"/>
              <a:t> dataset</a:t>
            </a:r>
          </a:p>
          <a:p>
            <a:pPr lvl="1"/>
            <a:r>
              <a:rPr lang="en-US" dirty="0"/>
              <a:t>Input: high-resolution </a:t>
            </a:r>
            <a:r>
              <a:rPr lang="en-US" dirty="0" err="1"/>
              <a:t>PlanetScope</a:t>
            </a:r>
            <a:r>
              <a:rPr lang="en-US" dirty="0"/>
              <a:t> imagery </a:t>
            </a:r>
          </a:p>
          <a:p>
            <a:pPr lvl="1"/>
            <a:r>
              <a:rPr lang="en-US" dirty="0"/>
              <a:t>Label: manually labeled water masks</a:t>
            </a:r>
          </a:p>
        </p:txBody>
      </p:sp>
      <p:sp>
        <p:nvSpPr>
          <p:cNvPr id="4" name="Text Placeholder 3">
            <a:extLst>
              <a:ext uri="{FF2B5EF4-FFF2-40B4-BE49-F238E27FC236}">
                <a16:creationId xmlns:a16="http://schemas.microsoft.com/office/drawing/2014/main" id="{EF600824-AF69-8489-59A9-EF96F255DB15}"/>
              </a:ext>
            </a:extLst>
          </p:cNvPr>
          <p:cNvSpPr>
            <a:spLocks noGrp="1"/>
          </p:cNvSpPr>
          <p:nvPr>
            <p:ph type="body" idx="3"/>
          </p:nvPr>
        </p:nvSpPr>
        <p:spPr/>
        <p:txBody>
          <a:bodyPr>
            <a:normAutofit fontScale="92500" lnSpcReduction="20000"/>
          </a:bodyPr>
          <a:lstStyle/>
          <a:p>
            <a:r>
              <a:rPr lang="en-US" dirty="0"/>
              <a:t>Can </a:t>
            </a:r>
            <a:r>
              <a:rPr lang="en-US" dirty="0" err="1"/>
              <a:t>RiverScope</a:t>
            </a:r>
            <a:r>
              <a:rPr lang="en-US" dirty="0"/>
              <a:t> help with river monitoring tasks?</a:t>
            </a:r>
          </a:p>
        </p:txBody>
      </p:sp>
      <p:pic>
        <p:nvPicPr>
          <p:cNvPr id="6" name="Picture 5">
            <a:extLst>
              <a:ext uri="{FF2B5EF4-FFF2-40B4-BE49-F238E27FC236}">
                <a16:creationId xmlns:a16="http://schemas.microsoft.com/office/drawing/2014/main" id="{A6B177EA-5AAA-BA8E-C718-5C536011EFEF}"/>
              </a:ext>
            </a:extLst>
          </p:cNvPr>
          <p:cNvPicPr>
            <a:picLocks noChangeAspect="1"/>
          </p:cNvPicPr>
          <p:nvPr/>
        </p:nvPicPr>
        <p:blipFill>
          <a:blip r:embed="rId4"/>
          <a:srcRect l="34348" t="14905" r="34320" b="22751"/>
          <a:stretch>
            <a:fillRect/>
          </a:stretch>
        </p:blipFill>
        <p:spPr>
          <a:xfrm>
            <a:off x="6370262" y="3319010"/>
            <a:ext cx="2435225" cy="2434076"/>
          </a:xfrm>
          <a:prstGeom prst="rect">
            <a:avLst/>
          </a:prstGeom>
        </p:spPr>
      </p:pic>
      <p:pic>
        <p:nvPicPr>
          <p:cNvPr id="7" name="Picture 6">
            <a:extLst>
              <a:ext uri="{FF2B5EF4-FFF2-40B4-BE49-F238E27FC236}">
                <a16:creationId xmlns:a16="http://schemas.microsoft.com/office/drawing/2014/main" id="{7D206D3A-F709-963D-023A-A40B0966E316}"/>
              </a:ext>
            </a:extLst>
          </p:cNvPr>
          <p:cNvPicPr>
            <a:picLocks noChangeAspect="1"/>
          </p:cNvPicPr>
          <p:nvPr/>
        </p:nvPicPr>
        <p:blipFill>
          <a:blip r:embed="rId5"/>
          <a:srcRect l="34323" t="15137" r="34346" b="22520"/>
          <a:stretch>
            <a:fillRect/>
          </a:stretch>
        </p:blipFill>
        <p:spPr>
          <a:xfrm>
            <a:off x="427689" y="3319010"/>
            <a:ext cx="2435225" cy="2434076"/>
          </a:xfrm>
          <a:prstGeom prst="rect">
            <a:avLst/>
          </a:prstGeom>
        </p:spPr>
      </p:pic>
      <p:sp>
        <p:nvSpPr>
          <p:cNvPr id="8" name="Rectangle 7">
            <a:extLst>
              <a:ext uri="{FF2B5EF4-FFF2-40B4-BE49-F238E27FC236}">
                <a16:creationId xmlns:a16="http://schemas.microsoft.com/office/drawing/2014/main" id="{E130C77D-FDBC-D962-9753-6B3F9E58C95E}"/>
              </a:ext>
            </a:extLst>
          </p:cNvPr>
          <p:cNvSpPr/>
          <p:nvPr/>
        </p:nvSpPr>
        <p:spPr>
          <a:xfrm>
            <a:off x="3522894" y="3859213"/>
            <a:ext cx="2187387" cy="13536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Computer Vision Model</a:t>
            </a:r>
          </a:p>
        </p:txBody>
      </p:sp>
      <p:cxnSp>
        <p:nvCxnSpPr>
          <p:cNvPr id="10" name="Straight Arrow Connector 9">
            <a:extLst>
              <a:ext uri="{FF2B5EF4-FFF2-40B4-BE49-F238E27FC236}">
                <a16:creationId xmlns:a16="http://schemas.microsoft.com/office/drawing/2014/main" id="{DC472653-EB74-9B29-8830-2405A8C2480D}"/>
              </a:ext>
            </a:extLst>
          </p:cNvPr>
          <p:cNvCxnSpPr>
            <a:cxnSpLocks/>
            <a:stCxn id="7" idx="3"/>
            <a:endCxn id="8" idx="1"/>
          </p:cNvCxnSpPr>
          <p:nvPr/>
        </p:nvCxnSpPr>
        <p:spPr>
          <a:xfrm>
            <a:off x="2862914" y="4536048"/>
            <a:ext cx="6599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1098B4-F6A7-18BF-0C73-9DF167450A23}"/>
              </a:ext>
            </a:extLst>
          </p:cNvPr>
          <p:cNvCxnSpPr>
            <a:cxnSpLocks/>
            <a:stCxn id="8" idx="3"/>
            <a:endCxn id="6" idx="1"/>
          </p:cNvCxnSpPr>
          <p:nvPr/>
        </p:nvCxnSpPr>
        <p:spPr>
          <a:xfrm flipV="1">
            <a:off x="5710281" y="4536048"/>
            <a:ext cx="65998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EA5BE7DB-9E24-EA72-F9D5-081D88C49C4F}"/>
              </a:ext>
            </a:extLst>
          </p:cNvPr>
          <p:cNvPicPr>
            <a:picLocks noChangeAspect="1"/>
          </p:cNvPicPr>
          <p:nvPr/>
        </p:nvPicPr>
        <p:blipFill>
          <a:blip r:embed="rId6"/>
          <a:srcRect l="33716" t="13820" r="34093" b="16622"/>
          <a:stretch>
            <a:fillRect/>
          </a:stretch>
        </p:blipFill>
        <p:spPr>
          <a:xfrm>
            <a:off x="9248774" y="3300519"/>
            <a:ext cx="2460438" cy="2471057"/>
          </a:xfrm>
          <a:prstGeom prst="rect">
            <a:avLst/>
          </a:prstGeom>
        </p:spPr>
      </p:pic>
      <p:cxnSp>
        <p:nvCxnSpPr>
          <p:cNvPr id="24" name="Straight Arrow Connector 23">
            <a:extLst>
              <a:ext uri="{FF2B5EF4-FFF2-40B4-BE49-F238E27FC236}">
                <a16:creationId xmlns:a16="http://schemas.microsoft.com/office/drawing/2014/main" id="{D183DDBB-BD05-AE95-D2AE-A09145D585F8}"/>
              </a:ext>
            </a:extLst>
          </p:cNvPr>
          <p:cNvCxnSpPr>
            <a:cxnSpLocks/>
            <a:stCxn id="6" idx="3"/>
            <a:endCxn id="22" idx="1"/>
          </p:cNvCxnSpPr>
          <p:nvPr/>
        </p:nvCxnSpPr>
        <p:spPr>
          <a:xfrm>
            <a:off x="8805487" y="4536048"/>
            <a:ext cx="44328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E09DFC0-1C5F-E146-CD7C-8AF3EB8FFF32}"/>
              </a:ext>
            </a:extLst>
          </p:cNvPr>
          <p:cNvSpPr txBox="1"/>
          <p:nvPr/>
        </p:nvSpPr>
        <p:spPr>
          <a:xfrm>
            <a:off x="0" y="2900409"/>
            <a:ext cx="3260910" cy="400110"/>
          </a:xfrm>
          <a:prstGeom prst="rect">
            <a:avLst/>
          </a:prstGeom>
          <a:noFill/>
        </p:spPr>
        <p:txBody>
          <a:bodyPr wrap="square" rtlCol="0">
            <a:spAutoFit/>
          </a:bodyPr>
          <a:lstStyle/>
          <a:p>
            <a:pPr algn="ctr"/>
            <a:r>
              <a:rPr lang="en-US" sz="2000" dirty="0" err="1">
                <a:latin typeface="Century Gothic" panose="020B0502020202020204" pitchFamily="34" charset="0"/>
              </a:rPr>
              <a:t>PlanetScope</a:t>
            </a:r>
            <a:r>
              <a:rPr lang="en-US" sz="2000" dirty="0">
                <a:latin typeface="Century Gothic" panose="020B0502020202020204" pitchFamily="34" charset="0"/>
              </a:rPr>
              <a:t> imagery</a:t>
            </a:r>
          </a:p>
        </p:txBody>
      </p:sp>
      <p:sp>
        <p:nvSpPr>
          <p:cNvPr id="30" name="TextBox 29">
            <a:extLst>
              <a:ext uri="{FF2B5EF4-FFF2-40B4-BE49-F238E27FC236}">
                <a16:creationId xmlns:a16="http://schemas.microsoft.com/office/drawing/2014/main" id="{A40A8082-D6AC-DC20-2742-61AA20452F1D}"/>
              </a:ext>
            </a:extLst>
          </p:cNvPr>
          <p:cNvSpPr txBox="1"/>
          <p:nvPr/>
        </p:nvSpPr>
        <p:spPr>
          <a:xfrm>
            <a:off x="5957419" y="2972276"/>
            <a:ext cx="3260910" cy="400110"/>
          </a:xfrm>
          <a:prstGeom prst="rect">
            <a:avLst/>
          </a:prstGeom>
          <a:noFill/>
        </p:spPr>
        <p:txBody>
          <a:bodyPr wrap="square" rtlCol="0">
            <a:spAutoFit/>
          </a:bodyPr>
          <a:lstStyle/>
          <a:p>
            <a:pPr algn="ctr"/>
            <a:r>
              <a:rPr lang="en-US" sz="2000" dirty="0">
                <a:latin typeface="Century Gothic" panose="020B0502020202020204" pitchFamily="34" charset="0"/>
              </a:rPr>
              <a:t>River segmentation</a:t>
            </a:r>
          </a:p>
        </p:txBody>
      </p:sp>
      <p:sp>
        <p:nvSpPr>
          <p:cNvPr id="31" name="TextBox 30">
            <a:extLst>
              <a:ext uri="{FF2B5EF4-FFF2-40B4-BE49-F238E27FC236}">
                <a16:creationId xmlns:a16="http://schemas.microsoft.com/office/drawing/2014/main" id="{C8550246-829B-F8BF-AA13-CBBD50BA65B2}"/>
              </a:ext>
            </a:extLst>
          </p:cNvPr>
          <p:cNvSpPr txBox="1"/>
          <p:nvPr/>
        </p:nvSpPr>
        <p:spPr>
          <a:xfrm>
            <a:off x="8805487" y="2982082"/>
            <a:ext cx="3260910" cy="400110"/>
          </a:xfrm>
          <a:prstGeom prst="rect">
            <a:avLst/>
          </a:prstGeom>
          <a:noFill/>
        </p:spPr>
        <p:txBody>
          <a:bodyPr wrap="square" rtlCol="0">
            <a:spAutoFit/>
          </a:bodyPr>
          <a:lstStyle/>
          <a:p>
            <a:pPr algn="ctr"/>
            <a:r>
              <a:rPr lang="en-US" sz="2000" dirty="0">
                <a:latin typeface="Century Gothic" panose="020B0502020202020204" pitchFamily="34" charset="0"/>
              </a:rPr>
              <a:t>River width estimation</a:t>
            </a:r>
          </a:p>
        </p:txBody>
      </p:sp>
      <p:sp>
        <p:nvSpPr>
          <p:cNvPr id="32" name="Text Placeholder 1">
            <a:extLst>
              <a:ext uri="{FF2B5EF4-FFF2-40B4-BE49-F238E27FC236}">
                <a16:creationId xmlns:a16="http://schemas.microsoft.com/office/drawing/2014/main" id="{E7E75791-295B-3D31-9D6B-3492D0E41CDD}"/>
              </a:ext>
            </a:extLst>
          </p:cNvPr>
          <p:cNvSpPr txBox="1">
            <a:spLocks/>
          </p:cNvSpPr>
          <p:nvPr/>
        </p:nvSpPr>
        <p:spPr>
          <a:xfrm>
            <a:off x="8128608" y="767688"/>
            <a:ext cx="4063392" cy="1436364"/>
          </a:xfrm>
          <a:prstGeom prst="rect">
            <a:avLst/>
          </a:prstGeom>
          <a:solidFill>
            <a:schemeClr val="accent2">
              <a:lumMod val="20000"/>
              <a:lumOff val="80000"/>
            </a:schemeClr>
          </a:solidFill>
          <a:ln>
            <a:solidFill>
              <a:schemeClr val="accent2">
                <a:lumMod val="20000"/>
                <a:lumOff val="80000"/>
              </a:schemeClr>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1200"/>
              </a:spcBef>
              <a:spcAft>
                <a:spcPts val="0"/>
              </a:spcAft>
              <a:buClr>
                <a:schemeClr val="dk1"/>
              </a:buClr>
              <a:buSzPts val="1800"/>
              <a:buFont typeface="Courier New"/>
              <a:buChar char="o"/>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We focus on two tasks</a:t>
            </a:r>
          </a:p>
          <a:p>
            <a:pPr marL="1016000" lvl="1" indent="-457200">
              <a:buFont typeface="+mj-lt"/>
              <a:buAutoNum type="arabicPeriod"/>
            </a:pPr>
            <a:r>
              <a:rPr lang="en-US" dirty="0"/>
              <a:t>River segmentation</a:t>
            </a:r>
          </a:p>
          <a:p>
            <a:pPr marL="1016000" lvl="1" indent="-457200">
              <a:buFont typeface="+mj-lt"/>
              <a:buAutoNum type="arabicPeriod"/>
            </a:pPr>
            <a:r>
              <a:rPr lang="en-US" dirty="0"/>
              <a:t>River width estimation</a:t>
            </a:r>
          </a:p>
        </p:txBody>
      </p:sp>
      <p:sp>
        <p:nvSpPr>
          <p:cNvPr id="3" name="Text Placeholder 1">
            <a:extLst>
              <a:ext uri="{FF2B5EF4-FFF2-40B4-BE49-F238E27FC236}">
                <a16:creationId xmlns:a16="http://schemas.microsoft.com/office/drawing/2014/main" id="{E88E9393-7FBD-C677-5488-C2F9966F3CD9}"/>
              </a:ext>
            </a:extLst>
          </p:cNvPr>
          <p:cNvSpPr txBox="1">
            <a:spLocks/>
          </p:cNvSpPr>
          <p:nvPr/>
        </p:nvSpPr>
        <p:spPr>
          <a:xfrm>
            <a:off x="3005642" y="5291957"/>
            <a:ext cx="3256010" cy="1156441"/>
          </a:xfrm>
          <a:prstGeom prst="rect">
            <a:avLst/>
          </a:prstGeom>
          <a:solidFill>
            <a:schemeClr val="accent1">
              <a:lumMod val="20000"/>
              <a:lumOff val="80000"/>
            </a:schemeClr>
          </a:solidFill>
          <a:ln>
            <a:solidFill>
              <a:schemeClr val="accent1">
                <a:lumMod val="20000"/>
                <a:lumOff val="80000"/>
              </a:schemeClr>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1200"/>
              </a:spcBef>
              <a:spcAft>
                <a:spcPts val="0"/>
              </a:spcAft>
              <a:buClr>
                <a:schemeClr val="dk1"/>
              </a:buClr>
              <a:buSzPts val="1800"/>
              <a:buFont typeface="Courier New"/>
              <a:buChar char="o"/>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3350" indent="-123825"/>
            <a:r>
              <a:rPr lang="en-US" sz="1200" b="1" dirty="0"/>
              <a:t>Segmentation Models</a:t>
            </a:r>
            <a:r>
              <a:rPr lang="en-US" sz="1200" dirty="0"/>
              <a:t>: </a:t>
            </a:r>
            <a:r>
              <a:rPr lang="en-US" sz="1200" dirty="0" err="1"/>
              <a:t>UNet</a:t>
            </a:r>
            <a:r>
              <a:rPr lang="en-US" sz="1200" dirty="0"/>
              <a:t>, FPN, DPT, DeepLabv3</a:t>
            </a:r>
          </a:p>
          <a:p>
            <a:pPr marL="133350" indent="-123825"/>
            <a:r>
              <a:rPr lang="en-US" sz="1200" b="1" dirty="0"/>
              <a:t>Encoders: </a:t>
            </a:r>
            <a:r>
              <a:rPr lang="en-US" sz="1200" dirty="0"/>
              <a:t>CNNs (RN50, MV2, </a:t>
            </a:r>
            <a:r>
              <a:rPr lang="en-US" sz="1200" dirty="0" err="1"/>
              <a:t>etc</a:t>
            </a:r>
            <a:r>
              <a:rPr lang="en-US" sz="1200" dirty="0"/>
              <a:t>), Transformers (</a:t>
            </a:r>
            <a:r>
              <a:rPr lang="en-US" sz="1200" dirty="0" err="1"/>
              <a:t>ViT</a:t>
            </a:r>
            <a:r>
              <a:rPr lang="en-US" sz="1200" dirty="0"/>
              <a:t>, Swin, </a:t>
            </a:r>
            <a:r>
              <a:rPr lang="en-US" sz="1200" dirty="0" err="1"/>
              <a:t>etc</a:t>
            </a:r>
            <a:r>
              <a:rPr lang="en-US" sz="1200" dirty="0"/>
              <a:t>)</a:t>
            </a:r>
          </a:p>
          <a:p>
            <a:pPr marL="133350" indent="-123825"/>
            <a:r>
              <a:rPr lang="en-US" sz="1200" b="1" dirty="0"/>
              <a:t>Pre-training: </a:t>
            </a:r>
            <a:r>
              <a:rPr lang="en-US" sz="1200" dirty="0"/>
              <a:t>ImageNet, CLIP, Prithvi, </a:t>
            </a:r>
            <a:r>
              <a:rPr lang="en-US" sz="1200" dirty="0" err="1"/>
              <a:t>SatlasNet</a:t>
            </a:r>
            <a:r>
              <a:rPr lang="en-US" sz="1200" dirty="0"/>
              <a:t>, </a:t>
            </a:r>
            <a:r>
              <a:rPr lang="en-US" sz="1200" dirty="0" err="1"/>
              <a:t>etc</a:t>
            </a:r>
            <a:endParaRPr lang="en-US" sz="1200" dirty="0"/>
          </a:p>
        </p:txBody>
      </p:sp>
      <p:sp>
        <p:nvSpPr>
          <p:cNvPr id="5" name="Text Placeholder 1">
            <a:extLst>
              <a:ext uri="{FF2B5EF4-FFF2-40B4-BE49-F238E27FC236}">
                <a16:creationId xmlns:a16="http://schemas.microsoft.com/office/drawing/2014/main" id="{633C8952-F180-B8B0-CD81-FE0084E650BD}"/>
              </a:ext>
            </a:extLst>
          </p:cNvPr>
          <p:cNvSpPr txBox="1">
            <a:spLocks/>
          </p:cNvSpPr>
          <p:nvPr/>
        </p:nvSpPr>
        <p:spPr>
          <a:xfrm>
            <a:off x="6370261" y="2991514"/>
            <a:ext cx="5696137" cy="2851015"/>
          </a:xfrm>
          <a:prstGeom prst="rect">
            <a:avLst/>
          </a:prstGeom>
          <a:solidFill>
            <a:schemeClr val="accent4">
              <a:lumMod val="20000"/>
              <a:lumOff val="80000"/>
            </a:schemeClr>
          </a:solid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1200"/>
              </a:spcBef>
              <a:spcAft>
                <a:spcPts val="0"/>
              </a:spcAft>
              <a:buClr>
                <a:schemeClr val="dk1"/>
              </a:buClr>
              <a:buSzPts val="1800"/>
              <a:buFont typeface="Courier New"/>
              <a:buChar char="o"/>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We compare performance against</a:t>
            </a:r>
          </a:p>
          <a:p>
            <a:pPr marL="1016000" lvl="1" indent="-457200">
              <a:buFont typeface="+mj-lt"/>
              <a:buAutoNum type="arabicPeriod"/>
            </a:pPr>
            <a:r>
              <a:rPr lang="en-US" dirty="0"/>
              <a:t>Previous </a:t>
            </a:r>
            <a:r>
              <a:rPr lang="en-US" dirty="0" err="1"/>
              <a:t>PlanetScope</a:t>
            </a:r>
            <a:r>
              <a:rPr lang="en-US" dirty="0"/>
              <a:t>-based models</a:t>
            </a:r>
          </a:p>
          <a:p>
            <a:pPr lvl="2"/>
            <a:r>
              <a:rPr lang="en-US" dirty="0"/>
              <a:t>NDWI</a:t>
            </a:r>
          </a:p>
          <a:p>
            <a:pPr lvl="2"/>
            <a:r>
              <a:rPr lang="en-US" dirty="0"/>
              <a:t>Custom CNN without pre-training(</a:t>
            </a:r>
            <a:r>
              <a:rPr lang="en-US" dirty="0" err="1"/>
              <a:t>Valman</a:t>
            </a:r>
            <a:r>
              <a:rPr lang="en-US" dirty="0"/>
              <a:t> et al., 2024) [5]</a:t>
            </a:r>
          </a:p>
          <a:p>
            <a:pPr marL="1016000" lvl="1" indent="-457200">
              <a:buFont typeface="+mj-lt"/>
              <a:buAutoNum type="arabicPeriod"/>
            </a:pPr>
            <a:r>
              <a:rPr lang="en-US" dirty="0"/>
              <a:t>Sentinel-2-based models</a:t>
            </a:r>
          </a:p>
        </p:txBody>
      </p:sp>
      <p:sp>
        <p:nvSpPr>
          <p:cNvPr id="9" name="TextBox 8">
            <a:extLst>
              <a:ext uri="{FF2B5EF4-FFF2-40B4-BE49-F238E27FC236}">
                <a16:creationId xmlns:a16="http://schemas.microsoft.com/office/drawing/2014/main" id="{46B0DA16-3056-C515-20FB-A0259DA7C867}"/>
              </a:ext>
            </a:extLst>
          </p:cNvPr>
          <p:cNvSpPr txBox="1"/>
          <p:nvPr/>
        </p:nvSpPr>
        <p:spPr>
          <a:xfrm>
            <a:off x="2148334" y="6543405"/>
            <a:ext cx="8226636" cy="307777"/>
          </a:xfrm>
          <a:prstGeom prst="rect">
            <a:avLst/>
          </a:prstGeom>
          <a:noFill/>
        </p:spPr>
        <p:txBody>
          <a:bodyPr wrap="square" rtlCol="0">
            <a:spAutoFit/>
          </a:bodyPr>
          <a:lstStyle/>
          <a:p>
            <a:r>
              <a:rPr lang="en-PH" sz="700" dirty="0">
                <a:latin typeface="Century Gothic" panose="020B0502020202020204" pitchFamily="34" charset="0"/>
              </a:rPr>
              <a:t>[5] S. J. </a:t>
            </a:r>
            <a:r>
              <a:rPr lang="en-PH" sz="700" dirty="0" err="1">
                <a:latin typeface="Century Gothic" panose="020B0502020202020204" pitchFamily="34" charset="0"/>
              </a:rPr>
              <a:t>Valman</a:t>
            </a:r>
            <a:r>
              <a:rPr lang="en-PH" sz="700" dirty="0">
                <a:latin typeface="Century Gothic" panose="020B0502020202020204" pitchFamily="34" charset="0"/>
              </a:rPr>
              <a:t>, D. S. Boyd, P. E. Carbonneau, M.F. Johnson, S.J. Dugdale. An AI approach to operationalize global daily </a:t>
            </a:r>
            <a:r>
              <a:rPr lang="en-PH" sz="700" dirty="0" err="1">
                <a:latin typeface="Century Gothic" panose="020B0502020202020204" pitchFamily="34" charset="0"/>
              </a:rPr>
              <a:t>PlanetScope</a:t>
            </a:r>
            <a:r>
              <a:rPr lang="en-PH" sz="700" dirty="0">
                <a:latin typeface="Century Gothic" panose="020B0502020202020204" pitchFamily="34" charset="0"/>
              </a:rPr>
              <a:t> satellite imagery for river water masking. Remote Sensing of Environment, 2024.</a:t>
            </a:r>
          </a:p>
        </p:txBody>
      </p:sp>
    </p:spTree>
    <p:custDataLst>
      <p:tags r:id="rId1"/>
    </p:custDataLst>
    <p:extLst>
      <p:ext uri="{BB962C8B-B14F-4D97-AF65-F5344CB8AC3E}">
        <p14:creationId xmlns:p14="http://schemas.microsoft.com/office/powerpoint/2010/main" val="415180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bg/>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xEl>
                                              <p:pRg st="1" end="1"/>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
                                            <p:txEl>
                                              <p:pRg st="2" end="2"/>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animBg="1"/>
      <p:bldP spid="29" grpId="0"/>
      <p:bldP spid="30" grpId="0"/>
      <p:bldP spid="31" grpId="0"/>
      <p:bldP spid="32" grpId="0" animBg="1"/>
      <p:bldP spid="3" grpId="0" animBg="1"/>
      <p:bldP spid="5" grpId="0" uiExpand="1" build="allAtOnce" animBg="1"/>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5|20.9"/>
</p:tagLst>
</file>

<file path=ppt/tags/tag10.xml><?xml version="1.0" encoding="utf-8"?>
<p:tagLst xmlns:a="http://schemas.openxmlformats.org/drawingml/2006/main" xmlns:r="http://schemas.openxmlformats.org/officeDocument/2006/relationships" xmlns:p="http://schemas.openxmlformats.org/presentationml/2006/main">
  <p:tag name="TIMING" val="|10.2|8.5|8.8|4.2|10|5.6|1.7|1.8"/>
</p:tagLst>
</file>

<file path=ppt/tags/tag11.xml><?xml version="1.0" encoding="utf-8"?>
<p:tagLst xmlns:a="http://schemas.openxmlformats.org/drawingml/2006/main" xmlns:r="http://schemas.openxmlformats.org/officeDocument/2006/relationships" xmlns:p="http://schemas.openxmlformats.org/presentationml/2006/main">
  <p:tag name="TIMING" val="|24.4|1.7"/>
</p:tagLst>
</file>

<file path=ppt/tags/tag2.xml><?xml version="1.0" encoding="utf-8"?>
<p:tagLst xmlns:a="http://schemas.openxmlformats.org/drawingml/2006/main" xmlns:r="http://schemas.openxmlformats.org/officeDocument/2006/relationships" xmlns:p="http://schemas.openxmlformats.org/presentationml/2006/main">
  <p:tag name="TIMING" val="|8.8|10.5"/>
</p:tagLst>
</file>

<file path=ppt/tags/tag3.xml><?xml version="1.0" encoding="utf-8"?>
<p:tagLst xmlns:a="http://schemas.openxmlformats.org/drawingml/2006/main" xmlns:r="http://schemas.openxmlformats.org/officeDocument/2006/relationships" xmlns:p="http://schemas.openxmlformats.org/presentationml/2006/main">
  <p:tag name="TIMING" val="|7.8|5.4|7.5"/>
</p:tagLst>
</file>

<file path=ppt/tags/tag4.xml><?xml version="1.0" encoding="utf-8"?>
<p:tagLst xmlns:a="http://schemas.openxmlformats.org/drawingml/2006/main" xmlns:r="http://schemas.openxmlformats.org/officeDocument/2006/relationships" xmlns:p="http://schemas.openxmlformats.org/presentationml/2006/main">
  <p:tag name="TIMING" val="|17.9|4.3|7.9|0.8|7.3|1.8|5.4|4.6|1.4|2.3|2.2|0.6|7|0.4|3.4|0.3|2.8|2.6|0.4|0.4"/>
</p:tagLst>
</file>

<file path=ppt/tags/tag5.xml><?xml version="1.0" encoding="utf-8"?>
<p:tagLst xmlns:a="http://schemas.openxmlformats.org/drawingml/2006/main" xmlns:r="http://schemas.openxmlformats.org/officeDocument/2006/relationships" xmlns:p="http://schemas.openxmlformats.org/presentationml/2006/main">
  <p:tag name="TIMING" val="|5.3|6|30.7|4.6|4.7"/>
</p:tagLst>
</file>

<file path=ppt/tags/tag6.xml><?xml version="1.0" encoding="utf-8"?>
<p:tagLst xmlns:a="http://schemas.openxmlformats.org/drawingml/2006/main" xmlns:r="http://schemas.openxmlformats.org/officeDocument/2006/relationships" xmlns:p="http://schemas.openxmlformats.org/presentationml/2006/main">
  <p:tag name="TIMING" val="|5.3|6|30.7|4.6|4.7"/>
</p:tagLst>
</file>

<file path=ppt/tags/tag7.xml><?xml version="1.0" encoding="utf-8"?>
<p:tagLst xmlns:a="http://schemas.openxmlformats.org/drawingml/2006/main" xmlns:r="http://schemas.openxmlformats.org/officeDocument/2006/relationships" xmlns:p="http://schemas.openxmlformats.org/presentationml/2006/main">
  <p:tag name="TIMING" val="|5.9"/>
</p:tagLst>
</file>

<file path=ppt/tags/tag8.xml><?xml version="1.0" encoding="utf-8"?>
<p:tagLst xmlns:a="http://schemas.openxmlformats.org/drawingml/2006/main" xmlns:r="http://schemas.openxmlformats.org/officeDocument/2006/relationships" xmlns:p="http://schemas.openxmlformats.org/presentationml/2006/main">
  <p:tag name="TIMING" val="|2.6|4.9|4.6|4.5|2.5"/>
</p:tagLst>
</file>

<file path=ppt/tags/tag9.xml><?xml version="1.0" encoding="utf-8"?>
<p:tagLst xmlns:a="http://schemas.openxmlformats.org/drawingml/2006/main" xmlns:r="http://schemas.openxmlformats.org/officeDocument/2006/relationships" xmlns:p="http://schemas.openxmlformats.org/presentationml/2006/main">
  <p:tag name="TIMING" val="|8.4|3.3|6.5|2.8|2.2|3.3|4|7.8|5.3|5.2|0.8|1.4"/>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3171</TotalTime>
  <Words>2331</Words>
  <Application>Microsoft Macintosh PowerPoint</Application>
  <PresentationFormat>Widescreen</PresentationFormat>
  <Paragraphs>245</Paragraphs>
  <Slides>15</Slides>
  <Notes>14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Century Gothic</vt:lpstr>
      <vt:lpstr>Noto Sans Symbols</vt:lpstr>
      <vt:lpstr>Times New Roman</vt:lpstr>
      <vt:lpstr>Corbel</vt:lpstr>
      <vt:lpstr>Courier New</vt:lpstr>
      <vt:lpstr>Office Theme</vt:lpstr>
      <vt:lpstr>RiverScope: High-Resolution River Masking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Joshua</dc:creator>
  <cp:lastModifiedBy>Rangel Daroya</cp:lastModifiedBy>
  <cp:revision>18</cp:revision>
  <dcterms:created xsi:type="dcterms:W3CDTF">2021-05-05T15:04:09Z</dcterms:created>
  <dcterms:modified xsi:type="dcterms:W3CDTF">2026-01-22T11:53:05Z</dcterms:modified>
</cp:coreProperties>
</file>